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46"/>
  </p:notesMasterIdLst>
  <p:handoutMasterIdLst>
    <p:handoutMasterId r:id="rId47"/>
  </p:handoutMasterIdLst>
  <p:sldIdLst>
    <p:sldId id="854" r:id="rId5"/>
    <p:sldId id="952" r:id="rId6"/>
    <p:sldId id="745" r:id="rId7"/>
    <p:sldId id="855" r:id="rId8"/>
    <p:sldId id="915" r:id="rId9"/>
    <p:sldId id="916" r:id="rId10"/>
    <p:sldId id="918" r:id="rId11"/>
    <p:sldId id="832" r:id="rId12"/>
    <p:sldId id="917" r:id="rId13"/>
    <p:sldId id="880" r:id="rId14"/>
    <p:sldId id="881" r:id="rId15"/>
    <p:sldId id="878" r:id="rId16"/>
    <p:sldId id="884" r:id="rId17"/>
    <p:sldId id="885" r:id="rId18"/>
    <p:sldId id="919" r:id="rId19"/>
    <p:sldId id="856" r:id="rId20"/>
    <p:sldId id="887" r:id="rId21"/>
    <p:sldId id="888" r:id="rId22"/>
    <p:sldId id="889" r:id="rId23"/>
    <p:sldId id="890" r:id="rId24"/>
    <p:sldId id="920" r:id="rId25"/>
    <p:sldId id="921" r:id="rId26"/>
    <p:sldId id="896" r:id="rId27"/>
    <p:sldId id="897" r:id="rId28"/>
    <p:sldId id="898" r:id="rId29"/>
    <p:sldId id="900" r:id="rId30"/>
    <p:sldId id="901" r:id="rId31"/>
    <p:sldId id="899" r:id="rId32"/>
    <p:sldId id="902" r:id="rId33"/>
    <p:sldId id="903" r:id="rId34"/>
    <p:sldId id="904" r:id="rId35"/>
    <p:sldId id="905" r:id="rId36"/>
    <p:sldId id="906" r:id="rId37"/>
    <p:sldId id="907" r:id="rId38"/>
    <p:sldId id="908" r:id="rId39"/>
    <p:sldId id="909" r:id="rId40"/>
    <p:sldId id="922" r:id="rId41"/>
    <p:sldId id="923" r:id="rId42"/>
    <p:sldId id="925" r:id="rId43"/>
    <p:sldId id="926" r:id="rId44"/>
    <p:sldId id="927" r:id="rId45"/>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266"/>
    <p:restoredTop sz="96793"/>
  </p:normalViewPr>
  <p:slideViewPr>
    <p:cSldViewPr snapToObjects="1">
      <p:cViewPr varScale="1">
        <p:scale>
          <a:sx n="171" d="100"/>
          <a:sy n="171" d="100"/>
        </p:scale>
        <p:origin x="1120" y="176"/>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p:scale>
        <a:sx n="1" d="1"/>
        <a:sy n="1" d="1"/>
      </p:scale>
      <p:origin x="0" y="-1764"/>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5/8/22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tiff>
</file>

<file path=ppt/media/image11.tiff>
</file>

<file path=ppt/media/image12.tiff>
</file>

<file path=ppt/media/image13.tiff>
</file>

<file path=ppt/media/image14.png>
</file>

<file path=ppt/media/image15.png>
</file>

<file path=ppt/media/image16.png>
</file>

<file path=ppt/media/image17.png>
</file>

<file path=ppt/media/image18.png>
</file>

<file path=ppt/media/image19.tiff>
</file>

<file path=ppt/media/image2.tiff>
</file>

<file path=ppt/media/image20.png>
</file>

<file path=ppt/media/image21.png>
</file>

<file path=ppt/media/image22.png>
</file>

<file path=ppt/media/image23.png>
</file>

<file path=ppt/media/image24.tiff>
</file>

<file path=ppt/media/image25.png>
</file>

<file path=ppt/media/image26.tiff>
</file>

<file path=ppt/media/image27.png>
</file>

<file path=ppt/media/image28.tiff>
</file>

<file path=ppt/media/image29.tiff>
</file>

<file path=ppt/media/image3.jpeg>
</file>

<file path=ppt/media/image30.png>
</file>

<file path=ppt/media/image4.jpeg>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5/8/22</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626528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23</a:t>
            </a:fld>
            <a:endParaRPr lang="en-US" altLang="en-US"/>
          </a:p>
        </p:txBody>
      </p:sp>
    </p:spTree>
    <p:extLst>
      <p:ext uri="{BB962C8B-B14F-4D97-AF65-F5344CB8AC3E}">
        <p14:creationId xmlns:p14="http://schemas.microsoft.com/office/powerpoint/2010/main" val="19158107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26</a:t>
            </a:fld>
            <a:endParaRPr lang="en-US" altLang="en-US"/>
          </a:p>
        </p:txBody>
      </p:sp>
    </p:spTree>
    <p:extLst>
      <p:ext uri="{BB962C8B-B14F-4D97-AF65-F5344CB8AC3E}">
        <p14:creationId xmlns:p14="http://schemas.microsoft.com/office/powerpoint/2010/main" val="23881125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31</a:t>
            </a:fld>
            <a:endParaRPr lang="en-US" altLang="en-US"/>
          </a:p>
        </p:txBody>
      </p:sp>
    </p:spTree>
    <p:extLst>
      <p:ext uri="{BB962C8B-B14F-4D97-AF65-F5344CB8AC3E}">
        <p14:creationId xmlns:p14="http://schemas.microsoft.com/office/powerpoint/2010/main" val="19149720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33</a:t>
            </a:fld>
            <a:endParaRPr lang="en-US" altLang="en-US"/>
          </a:p>
        </p:txBody>
      </p:sp>
    </p:spTree>
    <p:extLst>
      <p:ext uri="{BB962C8B-B14F-4D97-AF65-F5344CB8AC3E}">
        <p14:creationId xmlns:p14="http://schemas.microsoft.com/office/powerpoint/2010/main" val="31759585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37</a:t>
            </a:fld>
            <a:endParaRPr lang="en-US" altLang="en-US"/>
          </a:p>
        </p:txBody>
      </p:sp>
    </p:spTree>
    <p:extLst>
      <p:ext uri="{BB962C8B-B14F-4D97-AF65-F5344CB8AC3E}">
        <p14:creationId xmlns:p14="http://schemas.microsoft.com/office/powerpoint/2010/main" val="325465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40</a:t>
            </a:fld>
            <a:endParaRPr lang="en-US" altLang="en-US"/>
          </a:p>
        </p:txBody>
      </p:sp>
    </p:spTree>
    <p:extLst>
      <p:ext uri="{BB962C8B-B14F-4D97-AF65-F5344CB8AC3E}">
        <p14:creationId xmlns:p14="http://schemas.microsoft.com/office/powerpoint/2010/main" val="3585657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a:t>
            </a:fld>
            <a:endParaRPr lang="en-US" altLang="en-US"/>
          </a:p>
        </p:txBody>
      </p:sp>
    </p:spTree>
    <p:extLst>
      <p:ext uri="{BB962C8B-B14F-4D97-AF65-F5344CB8AC3E}">
        <p14:creationId xmlns:p14="http://schemas.microsoft.com/office/powerpoint/2010/main" val="17508136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3</a:t>
            </a:fld>
            <a:endParaRPr lang="en-US" altLang="en-US"/>
          </a:p>
        </p:txBody>
      </p:sp>
    </p:spTree>
    <p:extLst>
      <p:ext uri="{BB962C8B-B14F-4D97-AF65-F5344CB8AC3E}">
        <p14:creationId xmlns:p14="http://schemas.microsoft.com/office/powerpoint/2010/main" val="3430348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1307590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a:t>
            </a:fld>
            <a:endParaRPr lang="en-US" altLang="en-US"/>
          </a:p>
        </p:txBody>
      </p:sp>
    </p:spTree>
    <p:extLst>
      <p:ext uri="{BB962C8B-B14F-4D97-AF65-F5344CB8AC3E}">
        <p14:creationId xmlns:p14="http://schemas.microsoft.com/office/powerpoint/2010/main" val="3087935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7</a:t>
            </a:fld>
            <a:endParaRPr lang="en-US" altLang="en-US"/>
          </a:p>
        </p:txBody>
      </p:sp>
    </p:spTree>
    <p:extLst>
      <p:ext uri="{BB962C8B-B14F-4D97-AF65-F5344CB8AC3E}">
        <p14:creationId xmlns:p14="http://schemas.microsoft.com/office/powerpoint/2010/main" val="3543338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12</a:t>
            </a:fld>
            <a:endParaRPr lang="en-US" altLang="en-US"/>
          </a:p>
        </p:txBody>
      </p:sp>
    </p:spTree>
    <p:extLst>
      <p:ext uri="{BB962C8B-B14F-4D97-AF65-F5344CB8AC3E}">
        <p14:creationId xmlns:p14="http://schemas.microsoft.com/office/powerpoint/2010/main" val="8763234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16</a:t>
            </a:fld>
            <a:endParaRPr lang="en-US" altLang="en-US"/>
          </a:p>
        </p:txBody>
      </p:sp>
    </p:spTree>
    <p:extLst>
      <p:ext uri="{BB962C8B-B14F-4D97-AF65-F5344CB8AC3E}">
        <p14:creationId xmlns:p14="http://schemas.microsoft.com/office/powerpoint/2010/main" val="1933319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D4A0B81F-8AE9-1943-AF53-E78D21B80C2F}" type="slidenum">
              <a:rPr lang="en-US" altLang="en-US"/>
              <a:pPr/>
              <a:t>17</a:t>
            </a:fld>
            <a:endParaRPr lang="en-US" altLang="en-US"/>
          </a:p>
        </p:txBody>
      </p:sp>
    </p:spTree>
    <p:extLst>
      <p:ext uri="{BB962C8B-B14F-4D97-AF65-F5344CB8AC3E}">
        <p14:creationId xmlns:p14="http://schemas.microsoft.com/office/powerpoint/2010/main" val="4189101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5/8/22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5/8/22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5/8/22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5/8/22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5/8/22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1722664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 id="2147493587"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2" Type="http://schemas.openxmlformats.org/officeDocument/2006/relationships/hyperlink" Target="https://www.agilealliance.org/agile101/"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donald-f-ferguson/E6156F21" TargetMode="External"/><Relationship Id="rId2" Type="http://schemas.openxmlformats.org/officeDocument/2006/relationships/hyperlink" Target="https://donald-f-ferguson.github.io/E6156F21/" TargetMode="External"/><Relationship Id="rId1" Type="http://schemas.openxmlformats.org/officeDocument/2006/relationships/slideLayout" Target="../slideLayouts/slideLayout1.xml"/><Relationship Id="rId4" Type="http://schemas.openxmlformats.org/officeDocument/2006/relationships/hyperlink" Target="https://join.slack.com/t/dff-columbia/shared_invite/zt-3mnfb5it-MaZbLZRd9vGg06M5ueC8Zw"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hyperlink" Target="https://en.wikipedia.org/wiki/Cloud_computing" TargetMode="External"/><Relationship Id="rId1" Type="http://schemas.openxmlformats.org/officeDocument/2006/relationships/slideLayout" Target="../slideLayouts/slideLayout1.xml"/><Relationship Id="rId4" Type="http://schemas.openxmlformats.org/officeDocument/2006/relationships/image" Target="../media/image7.tiff"/></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1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en.wikipedia.org/wiki/Representational_state_transfer" TargetMode="Externa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tiff"/><Relationship Id="rId1" Type="http://schemas.openxmlformats.org/officeDocument/2006/relationships/slideLayout" Target="../slideLayouts/slideLayout1.xml"/><Relationship Id="rId4" Type="http://schemas.openxmlformats.org/officeDocument/2006/relationships/image" Target="../media/image26.tiff"/></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38.xml.rels><?xml version="1.0" encoding="UTF-8" standalone="yes"?>
<Relationships xmlns="http://schemas.openxmlformats.org/package/2006/relationships"><Relationship Id="rId2" Type="http://schemas.openxmlformats.org/officeDocument/2006/relationships/hyperlink" Target="mailto:ec2-user@ec2-54-242-71-165.compute-1.amazonaws.com" TargetMode="Externa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image" Target="../media/image28.tiff"/><Relationship Id="rId1" Type="http://schemas.openxmlformats.org/officeDocument/2006/relationships/slideLayout" Target="../slideLayouts/slideLayout2.xml"/><Relationship Id="rId5" Type="http://schemas.openxmlformats.org/officeDocument/2006/relationships/hyperlink" Target="https://medium.com/@rodkey/deploying-a-flask-application-on-aws-a72daba6bb80" TargetMode="External"/><Relationship Id="rId4" Type="http://schemas.openxmlformats.org/officeDocument/2006/relationships/hyperlink" Target="https://techviewleo.com/how-to-install-mysql-8-on-amazon-linux-2/"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1.xml.rels><?xml version="1.0" encoding="UTF-8" standalone="yes"?>
<Relationships xmlns="http://schemas.openxmlformats.org/package/2006/relationships"><Relationship Id="rId3" Type="http://schemas.openxmlformats.org/officeDocument/2006/relationships/hyperlink" Target="https://docs.google.com/spreadsheets/d/17zkPlo1FtFr5rWQ7az4HcTr1VdEHCJ3lYCrdl1I3qg0/edit?usp=sharing" TargetMode="External"/><Relationship Id="rId2" Type="http://schemas.openxmlformats.org/officeDocument/2006/relationships/hyperlink" Target="https://github.com/donald-f-ferguson/demo-flask.git" TargetMode="Externa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atch.seeka.tv/" TargetMode="External"/><Relationship Id="rId1" Type="http://schemas.openxmlformats.org/officeDocument/2006/relationships/slideLayout" Target="../slideLayouts/slideLayout1.xml"/><Relationship Id="rId4" Type="http://schemas.openxmlformats.org/officeDocument/2006/relationships/hyperlink" Target="http://dmna.ny.gov/ny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2" y="1"/>
            <a:ext cx="845820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4000" i="1" dirty="0"/>
              <a:t>E6156 – Topics in SW Engineering</a:t>
            </a:r>
            <a:br>
              <a:rPr lang="en-US" altLang="en-US" sz="4000" i="1" dirty="0"/>
            </a:br>
            <a:r>
              <a:rPr lang="en-US" altLang="en-US" sz="4000" i="1" dirty="0"/>
              <a:t>Cloud Computing</a:t>
            </a:r>
            <a:br>
              <a:rPr lang="en-US" altLang="en-US" sz="4000" i="1" dirty="0"/>
            </a:br>
            <a:r>
              <a:rPr lang="en-US" altLang="en-US" sz="4000" i="1" dirty="0">
                <a:solidFill>
                  <a:srgbClr val="FF0000"/>
                </a:solidFill>
              </a:rPr>
              <a:t>Lecture 1: Introduction</a:t>
            </a:r>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2021</a:t>
            </a:r>
          </a:p>
        </p:txBody>
      </p:sp>
    </p:spTree>
    <p:extLst>
      <p:ext uri="{BB962C8B-B14F-4D97-AF65-F5344CB8AC3E}">
        <p14:creationId xmlns:p14="http://schemas.microsoft.com/office/powerpoint/2010/main" val="2037995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963E88-BB35-2249-B211-670BDE3C44BC}"/>
              </a:ext>
            </a:extLst>
          </p:cNvPr>
          <p:cNvSpPr>
            <a:spLocks noGrp="1"/>
          </p:cNvSpPr>
          <p:nvPr>
            <p:ph idx="1"/>
          </p:nvPr>
        </p:nvSpPr>
        <p:spPr/>
        <p:txBody>
          <a:bodyPr/>
          <a:lstStyle/>
          <a:p>
            <a:r>
              <a:rPr lang="en-US" sz="1600" dirty="0"/>
              <a:t>No exams.</a:t>
            </a:r>
          </a:p>
          <a:p>
            <a:r>
              <a:rPr lang="en-US" sz="1600" dirty="0"/>
              <a:t>Projects:</a:t>
            </a:r>
          </a:p>
          <a:p>
            <a:pPr lvl="1"/>
            <a:r>
              <a:rPr lang="en-US" sz="1400" dirty="0"/>
              <a:t>We will form small teams and build a simple, realistic microservice/cloud application.</a:t>
            </a:r>
          </a:p>
          <a:p>
            <a:pPr lvl="1"/>
            <a:r>
              <a:rPr lang="en-US" sz="1400" dirty="0"/>
              <a:t>The teams will use a simplified version of </a:t>
            </a:r>
            <a:r>
              <a:rPr lang="en-US" sz="1400" dirty="0">
                <a:hlinkClick r:id="rId2"/>
              </a:rPr>
              <a:t>Agile SW Development</a:t>
            </a:r>
            <a:r>
              <a:rPr lang="en-US" sz="1400" dirty="0"/>
              <a:t>.</a:t>
            </a:r>
          </a:p>
          <a:p>
            <a:pPr lvl="1"/>
            <a:r>
              <a:rPr lang="en-US" sz="1400" dirty="0"/>
              <a:t>There will be a common core set of functionality to help you get started, e.g. user registration.</a:t>
            </a:r>
          </a:p>
          <a:p>
            <a:pPr lvl="1"/>
            <a:r>
              <a:rPr lang="en-US" sz="1400" dirty="0"/>
              <a:t>The teams can choose their project functionality -- what application do you want to build?</a:t>
            </a:r>
          </a:p>
          <a:p>
            <a:pPr lvl="1"/>
            <a:r>
              <a:rPr lang="en-US" sz="1400" dirty="0"/>
              <a:t>Teams have some flexibility on which cloud technology they use based on their interests.</a:t>
            </a:r>
          </a:p>
          <a:p>
            <a:r>
              <a:rPr lang="en-US" sz="1600" dirty="0"/>
              <a:t>Course objectives:</a:t>
            </a:r>
          </a:p>
          <a:p>
            <a:pPr lvl="1"/>
            <a:r>
              <a:rPr lang="en-US" sz="1400" dirty="0"/>
              <a:t>Practical experience with modern technology for building solutions in an agile team.</a:t>
            </a:r>
          </a:p>
          <a:p>
            <a:pPr lvl="1"/>
            <a:r>
              <a:rPr lang="en-US" sz="1400" dirty="0"/>
              <a:t>Be able to say that you have built a microservice/cloud application delivering APIs, and cite a list of technology used, e.g. IaaS, PaaS, SaaS, API Management, DBaaS, federated security, ... ...</a:t>
            </a:r>
          </a:p>
          <a:p>
            <a:pPr lvl="1"/>
            <a:r>
              <a:rPr lang="en-US" sz="1400" dirty="0"/>
              <a:t>Become a better programmer through experience with patterns and best practices.</a:t>
            </a:r>
            <a:br>
              <a:rPr lang="en-US" sz="1400" dirty="0"/>
            </a:br>
            <a:r>
              <a:rPr lang="en-US" sz="1400" dirty="0"/>
              <a:t>My experience has been that most students write "crappy code."</a:t>
            </a:r>
          </a:p>
          <a:p>
            <a:pPr lvl="1"/>
            <a:r>
              <a:rPr lang="en-US" sz="1400" dirty="0"/>
              <a:t>Prepare you for internships and jobs.</a:t>
            </a:r>
          </a:p>
          <a:p>
            <a:pPr lvl="1"/>
            <a:r>
              <a:rPr lang="en-US" sz="1400" dirty="0"/>
              <a:t>Have seriously cool stuff to put on your resume and discuss on interviews.</a:t>
            </a:r>
          </a:p>
          <a:p>
            <a:endParaRPr lang="en-US" sz="1600" dirty="0"/>
          </a:p>
        </p:txBody>
      </p:sp>
      <p:sp>
        <p:nvSpPr>
          <p:cNvPr id="3" name="Title 2">
            <a:extLst>
              <a:ext uri="{FF2B5EF4-FFF2-40B4-BE49-F238E27FC236}">
                <a16:creationId xmlns:a16="http://schemas.microsoft.com/office/drawing/2014/main" id="{72647057-1CCE-E247-9366-66BFE6131976}"/>
              </a:ext>
            </a:extLst>
          </p:cNvPr>
          <p:cNvSpPr>
            <a:spLocks noGrp="1"/>
          </p:cNvSpPr>
          <p:nvPr>
            <p:ph type="title"/>
          </p:nvPr>
        </p:nvSpPr>
        <p:spPr/>
        <p:txBody>
          <a:bodyPr/>
          <a:lstStyle/>
          <a:p>
            <a:r>
              <a:rPr lang="en-US" sz="2800" dirty="0"/>
              <a:t>Some Details: Assignments Structure and Objectives</a:t>
            </a:r>
          </a:p>
        </p:txBody>
      </p:sp>
    </p:spTree>
    <p:extLst>
      <p:ext uri="{BB962C8B-B14F-4D97-AF65-F5344CB8AC3E}">
        <p14:creationId xmlns:p14="http://schemas.microsoft.com/office/powerpoint/2010/main" val="42686653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98C3CE-AAD4-284D-9585-E9E774889AF2}"/>
              </a:ext>
            </a:extLst>
          </p:cNvPr>
          <p:cNvSpPr>
            <a:spLocks noGrp="1"/>
          </p:cNvSpPr>
          <p:nvPr>
            <p:ph idx="1"/>
          </p:nvPr>
        </p:nvSpPr>
        <p:spPr/>
        <p:txBody>
          <a:bodyPr/>
          <a:lstStyle/>
          <a:p>
            <a:pPr>
              <a:spcBef>
                <a:spcPts val="200"/>
              </a:spcBef>
            </a:pPr>
            <a:r>
              <a:rPr lang="en-US" sz="1200" dirty="0"/>
              <a:t>Course Material:</a:t>
            </a:r>
          </a:p>
          <a:p>
            <a:pPr lvl="1">
              <a:spcBef>
                <a:spcPts val="200"/>
              </a:spcBef>
            </a:pPr>
            <a:r>
              <a:rPr lang="en-US" sz="1100" dirty="0"/>
              <a:t>No textbook. Textbooks become out of date in this rapidly changing area. Material would span several books.</a:t>
            </a:r>
          </a:p>
          <a:p>
            <a:pPr lvl="1">
              <a:spcBef>
                <a:spcPts val="200"/>
              </a:spcBef>
            </a:pPr>
            <a:r>
              <a:rPr lang="en-US" sz="1100" dirty="0"/>
              <a:t>Lecture notes and code samples on GitHub. Sample code is mostly in Flask/Python and (maybe) JavaScript/Node.js. </a:t>
            </a:r>
          </a:p>
          <a:p>
            <a:pPr lvl="2">
              <a:spcBef>
                <a:spcPts val="200"/>
              </a:spcBef>
            </a:pPr>
            <a:r>
              <a:rPr lang="en-US" sz="900" dirty="0"/>
              <a:t>Course website: </a:t>
            </a:r>
            <a:r>
              <a:rPr lang="en-US" sz="900" dirty="0">
                <a:hlinkClick r:id="rId2"/>
              </a:rPr>
              <a:t>https://donald-f-ferguson.github.io/E6156F21/</a:t>
            </a:r>
            <a:endParaRPr lang="en-US" sz="900" dirty="0"/>
          </a:p>
          <a:p>
            <a:pPr lvl="2">
              <a:spcBef>
                <a:spcPts val="200"/>
              </a:spcBef>
            </a:pPr>
            <a:r>
              <a:rPr lang="en-US" sz="900" dirty="0"/>
              <a:t>Course repo: </a:t>
            </a:r>
            <a:r>
              <a:rPr lang="en-US" sz="900" dirty="0">
                <a:hlinkClick r:id="rId3"/>
              </a:rPr>
              <a:t>https://github.com/donald-f-ferguson/E6156F21</a:t>
            </a:r>
            <a:r>
              <a:rPr lang="en-US" sz="900" dirty="0"/>
              <a:t> </a:t>
            </a:r>
            <a:endParaRPr lang="en-US" sz="1100" dirty="0"/>
          </a:p>
          <a:p>
            <a:pPr lvl="1">
              <a:spcBef>
                <a:spcPts val="200"/>
              </a:spcBef>
            </a:pPr>
            <a:r>
              <a:rPr lang="en-US" sz="1100" dirty="0"/>
              <a:t>References to web documents and tutorials.</a:t>
            </a:r>
          </a:p>
          <a:p>
            <a:pPr lvl="1">
              <a:spcBef>
                <a:spcPts val="200"/>
              </a:spcBef>
            </a:pPr>
            <a:r>
              <a:rPr lang="en-US" sz="1100" dirty="0"/>
              <a:t>There will be some programming and example for UI in HTML/CSS/Angular, but this is not the focus of this course.</a:t>
            </a:r>
            <a:br>
              <a:rPr lang="en-US" sz="1100" dirty="0"/>
            </a:br>
            <a:r>
              <a:rPr lang="en-US" sz="1100" dirty="0"/>
              <a:t>UI/User Experience is a multi-semester course by itself.</a:t>
            </a:r>
          </a:p>
          <a:p>
            <a:pPr>
              <a:spcBef>
                <a:spcPts val="200"/>
              </a:spcBef>
            </a:pPr>
            <a:r>
              <a:rPr lang="en-US" sz="1200" dirty="0"/>
              <a:t>Environment:</a:t>
            </a:r>
          </a:p>
          <a:p>
            <a:pPr lvl="1">
              <a:spcBef>
                <a:spcPts val="200"/>
              </a:spcBef>
            </a:pPr>
            <a:r>
              <a:rPr lang="en-US" sz="1100" dirty="0"/>
              <a:t>Required:</a:t>
            </a:r>
          </a:p>
          <a:p>
            <a:pPr lvl="2">
              <a:spcBef>
                <a:spcPts val="200"/>
              </a:spcBef>
            </a:pPr>
            <a:r>
              <a:rPr lang="en-US" sz="900" dirty="0"/>
              <a:t>AWS (team) free tier account</a:t>
            </a:r>
          </a:p>
          <a:p>
            <a:pPr lvl="2">
              <a:spcBef>
                <a:spcPts val="200"/>
              </a:spcBef>
            </a:pPr>
            <a:r>
              <a:rPr lang="en-US" sz="900" dirty="0"/>
              <a:t>We will try to use Azure and but do not sign up yet.</a:t>
            </a:r>
          </a:p>
          <a:p>
            <a:pPr lvl="2">
              <a:spcBef>
                <a:spcPts val="200"/>
              </a:spcBef>
            </a:pPr>
            <a:r>
              <a:rPr lang="en-US" sz="900" dirty="0"/>
              <a:t>Trello −− project planning, light weight agile development.</a:t>
            </a:r>
          </a:p>
          <a:p>
            <a:pPr lvl="1">
              <a:spcBef>
                <a:spcPts val="200"/>
              </a:spcBef>
            </a:pPr>
            <a:r>
              <a:rPr lang="en-US" sz="1100" dirty="0"/>
              <a:t>Recommended:</a:t>
            </a:r>
          </a:p>
          <a:p>
            <a:pPr lvl="2">
              <a:spcBef>
                <a:spcPts val="200"/>
              </a:spcBef>
            </a:pPr>
            <a:r>
              <a:rPr lang="en-US" sz="900" dirty="0"/>
              <a:t>PyCharm (free student licenses https://www.jetbrains.com/student/) and/or PyCharm</a:t>
            </a:r>
          </a:p>
          <a:p>
            <a:pPr lvl="2">
              <a:spcBef>
                <a:spcPts val="200"/>
              </a:spcBef>
            </a:pPr>
            <a:r>
              <a:rPr lang="en-US" sz="900" dirty="0" err="1"/>
              <a:t>Ananconda</a:t>
            </a:r>
            <a:r>
              <a:rPr lang="en-US" sz="900" dirty="0"/>
              <a:t> to read </a:t>
            </a:r>
            <a:r>
              <a:rPr lang="en-US" sz="900" dirty="0" err="1"/>
              <a:t>Jupyter</a:t>
            </a:r>
            <a:r>
              <a:rPr lang="en-US" sz="900" dirty="0"/>
              <a:t> Notebooks for lectures (https://www.anaconda.com/download/#macos)</a:t>
            </a:r>
          </a:p>
          <a:p>
            <a:pPr lvl="2">
              <a:spcBef>
                <a:spcPts val="200"/>
              </a:spcBef>
            </a:pPr>
            <a:r>
              <a:rPr lang="en-US" sz="900" dirty="0"/>
              <a:t>WebStorm for JavaScript (same link as PyCharm)</a:t>
            </a:r>
            <a:endParaRPr lang="en-US" sz="1200" dirty="0"/>
          </a:p>
          <a:p>
            <a:pPr>
              <a:spcBef>
                <a:spcPts val="200"/>
              </a:spcBef>
            </a:pPr>
            <a:r>
              <a:rPr lang="en-US" sz="1200" dirty="0"/>
              <a:t>Collaboration environments:</a:t>
            </a:r>
          </a:p>
          <a:p>
            <a:pPr lvl="1">
              <a:spcBef>
                <a:spcPts val="200"/>
              </a:spcBef>
            </a:pPr>
            <a:r>
              <a:rPr lang="en-US" sz="1100" dirty="0"/>
              <a:t>Slack: Please join the channel #e6156f21 – </a:t>
            </a:r>
            <a:br>
              <a:rPr lang="en-US" sz="1100" dirty="0"/>
            </a:br>
            <a:r>
              <a:rPr lang="en-US" sz="1100" dirty="0">
                <a:hlinkClick r:id="rId4"/>
              </a:rPr>
              <a:t>https://join.slack.com/t/dff-columbia/shared_invite/zt-3mnfb5it-MaZbLZRd9vGg06M5ueC8Zw</a:t>
            </a:r>
            <a:endParaRPr lang="en-US" sz="1100" dirty="0"/>
          </a:p>
          <a:p>
            <a:pPr lvl="1">
              <a:spcBef>
                <a:spcPts val="200"/>
              </a:spcBef>
            </a:pPr>
            <a:r>
              <a:rPr lang="en-US" sz="1100" dirty="0"/>
              <a:t>We will use the Ed Discussion features, accessible through </a:t>
            </a:r>
            <a:r>
              <a:rPr lang="en-US" sz="1100" dirty="0" err="1"/>
              <a:t>CourseWorks</a:t>
            </a:r>
            <a:r>
              <a:rPr lang="en-US" sz="1100" dirty="0"/>
              <a:t>, for discussions.</a:t>
            </a:r>
          </a:p>
          <a:p>
            <a:pPr>
              <a:spcBef>
                <a:spcPts val="200"/>
              </a:spcBef>
            </a:pPr>
            <a:endParaRPr lang="en-US" sz="1200" dirty="0"/>
          </a:p>
        </p:txBody>
      </p:sp>
      <p:sp>
        <p:nvSpPr>
          <p:cNvPr id="3" name="Title 2">
            <a:extLst>
              <a:ext uri="{FF2B5EF4-FFF2-40B4-BE49-F238E27FC236}">
                <a16:creationId xmlns:a16="http://schemas.microsoft.com/office/drawing/2014/main" id="{40C2C053-DD3D-034C-A188-8F00D6A53C96}"/>
              </a:ext>
            </a:extLst>
          </p:cNvPr>
          <p:cNvSpPr>
            <a:spLocks noGrp="1"/>
          </p:cNvSpPr>
          <p:nvPr>
            <p:ph type="title"/>
          </p:nvPr>
        </p:nvSpPr>
        <p:spPr/>
        <p:txBody>
          <a:bodyPr/>
          <a:lstStyle/>
          <a:p>
            <a:r>
              <a:rPr lang="en-US" b="1" dirty="0"/>
              <a:t>Course Material</a:t>
            </a:r>
            <a:endParaRPr lang="en-US" dirty="0"/>
          </a:p>
        </p:txBody>
      </p:sp>
    </p:spTree>
    <p:extLst>
      <p:ext uri="{BB962C8B-B14F-4D97-AF65-F5344CB8AC3E}">
        <p14:creationId xmlns:p14="http://schemas.microsoft.com/office/powerpoint/2010/main" val="163696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Cloud Computing – Core Concepts</a:t>
            </a:r>
          </a:p>
        </p:txBody>
      </p:sp>
      <p:sp>
        <p:nvSpPr>
          <p:cNvPr id="10" name="TextBox 11">
            <a:extLst>
              <a:ext uri="{FF2B5EF4-FFF2-40B4-BE49-F238E27FC236}">
                <a16:creationId xmlns:a16="http://schemas.microsoft.com/office/drawing/2014/main" id="{F18F97BA-1FBA-5E40-A607-87B574781757}"/>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12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42839726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041F54-630D-3043-A48A-DCCA173C74B3}"/>
              </a:ext>
            </a:extLst>
          </p:cNvPr>
          <p:cNvSpPr>
            <a:spLocks noGrp="1"/>
          </p:cNvSpPr>
          <p:nvPr>
            <p:ph idx="1"/>
          </p:nvPr>
        </p:nvSpPr>
        <p:spPr>
          <a:xfrm>
            <a:off x="152400" y="590550"/>
            <a:ext cx="8839200" cy="914400"/>
          </a:xfrm>
        </p:spPr>
        <p:txBody>
          <a:bodyPr/>
          <a:lstStyle/>
          <a:p>
            <a:r>
              <a:rPr lang="en-US" sz="1200" dirty="0"/>
              <a:t>"Cloud computing is an information technology (IT) paradigm that enables ubiquitous access to shared pools of configurable system resources and higher-level services that can be rapidly provisioned with minimal management effort, often over the Internet. Cloud computing relies on sharing of resources to achieve coherence and economies of scale, similar to a public utility." (</a:t>
            </a:r>
            <a:r>
              <a:rPr lang="en-US" sz="1200" u="sng" dirty="0">
                <a:hlinkClick r:id="rId2"/>
              </a:rPr>
              <a:t>https://en.wikipedia.org/wiki/Cloud_computing</a:t>
            </a:r>
            <a:r>
              <a:rPr lang="en-US" sz="1200" dirty="0"/>
              <a:t>)</a:t>
            </a:r>
          </a:p>
        </p:txBody>
      </p:sp>
      <p:sp>
        <p:nvSpPr>
          <p:cNvPr id="3" name="Title 2">
            <a:extLst>
              <a:ext uri="{FF2B5EF4-FFF2-40B4-BE49-F238E27FC236}">
                <a16:creationId xmlns:a16="http://schemas.microsoft.com/office/drawing/2014/main" id="{A8B97C69-5D5E-AA4C-B447-8178AA56255C}"/>
              </a:ext>
            </a:extLst>
          </p:cNvPr>
          <p:cNvSpPr>
            <a:spLocks noGrp="1"/>
          </p:cNvSpPr>
          <p:nvPr>
            <p:ph type="title"/>
          </p:nvPr>
        </p:nvSpPr>
        <p:spPr/>
        <p:txBody>
          <a:bodyPr/>
          <a:lstStyle/>
          <a:p>
            <a:r>
              <a:rPr lang="en-US" dirty="0"/>
              <a:t>Cloud Computing</a:t>
            </a:r>
          </a:p>
        </p:txBody>
      </p:sp>
      <p:pic>
        <p:nvPicPr>
          <p:cNvPr id="4" name="Picture 3">
            <a:extLst>
              <a:ext uri="{FF2B5EF4-FFF2-40B4-BE49-F238E27FC236}">
                <a16:creationId xmlns:a16="http://schemas.microsoft.com/office/drawing/2014/main" id="{DD9EA960-2C77-2D45-8436-797D593E5B5D}"/>
              </a:ext>
            </a:extLst>
          </p:cNvPr>
          <p:cNvPicPr>
            <a:picLocks noChangeAspect="1"/>
          </p:cNvPicPr>
          <p:nvPr/>
        </p:nvPicPr>
        <p:blipFill>
          <a:blip r:embed="rId3"/>
          <a:stretch>
            <a:fillRect/>
          </a:stretch>
        </p:blipFill>
        <p:spPr>
          <a:xfrm>
            <a:off x="9728" y="1412092"/>
            <a:ext cx="3857786" cy="3493348"/>
          </a:xfrm>
          <a:prstGeom prst="rect">
            <a:avLst/>
          </a:prstGeom>
        </p:spPr>
      </p:pic>
      <p:pic>
        <p:nvPicPr>
          <p:cNvPr id="5" name="Picture 4">
            <a:extLst>
              <a:ext uri="{FF2B5EF4-FFF2-40B4-BE49-F238E27FC236}">
                <a16:creationId xmlns:a16="http://schemas.microsoft.com/office/drawing/2014/main" id="{B3BF981A-0997-3248-8A58-7153B22B2F8D}"/>
              </a:ext>
            </a:extLst>
          </p:cNvPr>
          <p:cNvPicPr>
            <a:picLocks noChangeAspect="1"/>
          </p:cNvPicPr>
          <p:nvPr/>
        </p:nvPicPr>
        <p:blipFill>
          <a:blip r:embed="rId4"/>
          <a:stretch>
            <a:fillRect/>
          </a:stretch>
        </p:blipFill>
        <p:spPr>
          <a:xfrm>
            <a:off x="4047592" y="1504950"/>
            <a:ext cx="4973191" cy="3103974"/>
          </a:xfrm>
          <a:prstGeom prst="rect">
            <a:avLst/>
          </a:prstGeom>
        </p:spPr>
      </p:pic>
      <p:sp>
        <p:nvSpPr>
          <p:cNvPr id="6" name="TextBox 5">
            <a:extLst>
              <a:ext uri="{FF2B5EF4-FFF2-40B4-BE49-F238E27FC236}">
                <a16:creationId xmlns:a16="http://schemas.microsoft.com/office/drawing/2014/main" id="{44866BA9-4E19-D84E-83EB-DAF3430368BA}"/>
              </a:ext>
            </a:extLst>
          </p:cNvPr>
          <p:cNvSpPr txBox="1"/>
          <p:nvPr/>
        </p:nvSpPr>
        <p:spPr>
          <a:xfrm>
            <a:off x="5334000" y="1281287"/>
            <a:ext cx="1806905" cy="261610"/>
          </a:xfrm>
          <a:prstGeom prst="rect">
            <a:avLst/>
          </a:prstGeom>
          <a:noFill/>
        </p:spPr>
        <p:txBody>
          <a:bodyPr wrap="none" rtlCol="0">
            <a:spAutoFit/>
          </a:bodyPr>
          <a:lstStyle/>
          <a:p>
            <a:r>
              <a:rPr lang="en-US" sz="1100" dirty="0"/>
              <a:t>NIST Reference Architecture</a:t>
            </a:r>
          </a:p>
        </p:txBody>
      </p:sp>
    </p:spTree>
    <p:extLst>
      <p:ext uri="{BB962C8B-B14F-4D97-AF65-F5344CB8AC3E}">
        <p14:creationId xmlns:p14="http://schemas.microsoft.com/office/powerpoint/2010/main" val="1668252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A9F4EB6-A970-8644-9384-49B4466D340C}"/>
              </a:ext>
            </a:extLst>
          </p:cNvPr>
          <p:cNvSpPr>
            <a:spLocks noGrp="1"/>
          </p:cNvSpPr>
          <p:nvPr>
            <p:ph type="title"/>
          </p:nvPr>
        </p:nvSpPr>
        <p:spPr/>
        <p:txBody>
          <a:bodyPr/>
          <a:lstStyle/>
          <a:p>
            <a:r>
              <a:rPr lang="en-US" dirty="0"/>
              <a:t>Core Layers</a:t>
            </a:r>
          </a:p>
        </p:txBody>
      </p:sp>
      <p:pic>
        <p:nvPicPr>
          <p:cNvPr id="4" name="Picture 3">
            <a:extLst>
              <a:ext uri="{FF2B5EF4-FFF2-40B4-BE49-F238E27FC236}">
                <a16:creationId xmlns:a16="http://schemas.microsoft.com/office/drawing/2014/main" id="{D0D85239-B59B-A346-9433-E5613C3DF198}"/>
              </a:ext>
            </a:extLst>
          </p:cNvPr>
          <p:cNvPicPr>
            <a:picLocks noChangeAspect="1"/>
          </p:cNvPicPr>
          <p:nvPr/>
        </p:nvPicPr>
        <p:blipFill>
          <a:blip r:embed="rId2"/>
          <a:stretch>
            <a:fillRect/>
          </a:stretch>
        </p:blipFill>
        <p:spPr>
          <a:xfrm>
            <a:off x="8106" y="444319"/>
            <a:ext cx="6661329" cy="4171950"/>
          </a:xfrm>
          <a:prstGeom prst="rect">
            <a:avLst/>
          </a:prstGeom>
        </p:spPr>
      </p:pic>
      <p:sp>
        <p:nvSpPr>
          <p:cNvPr id="5" name="Rectangle 4">
            <a:extLst>
              <a:ext uri="{FF2B5EF4-FFF2-40B4-BE49-F238E27FC236}">
                <a16:creationId xmlns:a16="http://schemas.microsoft.com/office/drawing/2014/main" id="{BDE8DE06-E7C2-A645-9262-0D458558E49C}"/>
              </a:ext>
            </a:extLst>
          </p:cNvPr>
          <p:cNvSpPr/>
          <p:nvPr/>
        </p:nvSpPr>
        <p:spPr>
          <a:xfrm>
            <a:off x="4876800" y="1428750"/>
            <a:ext cx="4114800" cy="762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171450" indent="-171450">
              <a:buFont typeface="Arial" panose="020B0604020202020204" pitchFamily="34" charset="0"/>
              <a:buChar char="•"/>
            </a:pPr>
            <a:r>
              <a:rPr lang="en-US" sz="1050" dirty="0">
                <a:solidFill>
                  <a:schemeClr val="tx1"/>
                </a:solidFill>
              </a:rPr>
              <a:t>Google Apps</a:t>
            </a:r>
          </a:p>
          <a:p>
            <a:pPr marL="171450" indent="-171450">
              <a:buFont typeface="Arial" panose="020B0604020202020204" pitchFamily="34" charset="0"/>
              <a:buChar char="•"/>
            </a:pPr>
            <a:r>
              <a:rPr lang="en-US" sz="1050" dirty="0">
                <a:solidFill>
                  <a:schemeClr val="tx1"/>
                </a:solidFill>
              </a:rPr>
              <a:t>Salesforce, Zendesk, ServiceNow, Concur, ... ...</a:t>
            </a:r>
          </a:p>
          <a:p>
            <a:pPr marL="171450" indent="-171450">
              <a:buFont typeface="Arial" panose="020B0604020202020204" pitchFamily="34" charset="0"/>
              <a:buChar char="•"/>
            </a:pPr>
            <a:r>
              <a:rPr lang="en-US" sz="1050" dirty="0">
                <a:solidFill>
                  <a:schemeClr val="tx1"/>
                </a:solidFill>
              </a:rPr>
              <a:t>Office 365, Trello</a:t>
            </a:r>
          </a:p>
          <a:p>
            <a:pPr marL="171450" indent="-171450">
              <a:buFont typeface="Arial" panose="020B0604020202020204" pitchFamily="34" charset="0"/>
              <a:buChar char="•"/>
            </a:pPr>
            <a:r>
              <a:rPr lang="en-US" sz="1050" dirty="0">
                <a:solidFill>
                  <a:schemeClr val="tx1"/>
                </a:solidFill>
              </a:rPr>
              <a:t>... ...</a:t>
            </a:r>
          </a:p>
        </p:txBody>
      </p:sp>
      <p:sp>
        <p:nvSpPr>
          <p:cNvPr id="6" name="Rectangle 5">
            <a:extLst>
              <a:ext uri="{FF2B5EF4-FFF2-40B4-BE49-F238E27FC236}">
                <a16:creationId xmlns:a16="http://schemas.microsoft.com/office/drawing/2014/main" id="{18237E4A-6716-C14D-AB84-9A36BF77898D}"/>
              </a:ext>
            </a:extLst>
          </p:cNvPr>
          <p:cNvSpPr/>
          <p:nvPr/>
        </p:nvSpPr>
        <p:spPr>
          <a:xfrm>
            <a:off x="4845996" y="2343150"/>
            <a:ext cx="4114800" cy="66842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285750" indent="-285750">
              <a:buFont typeface="Arial" panose="020B0604020202020204" pitchFamily="34" charset="0"/>
              <a:buChar char="•"/>
            </a:pPr>
            <a:r>
              <a:rPr lang="en-US" sz="1050" dirty="0">
                <a:solidFill>
                  <a:schemeClr val="tx1"/>
                </a:solidFill>
              </a:rPr>
              <a:t>Google App Engine, AWS Elastic Beanstalk, ...</a:t>
            </a:r>
          </a:p>
          <a:p>
            <a:pPr marL="285750" indent="-285750">
              <a:buFont typeface="Arial" panose="020B0604020202020204" pitchFamily="34" charset="0"/>
              <a:buChar char="•"/>
            </a:pPr>
            <a:r>
              <a:rPr lang="en-US" sz="1050" dirty="0">
                <a:solidFill>
                  <a:schemeClr val="tx1"/>
                </a:solidFill>
              </a:rPr>
              <a:t>AWS SQS, Azure Queuing Service, Google </a:t>
            </a:r>
            <a:r>
              <a:rPr lang="en-US" sz="1050" dirty="0" err="1">
                <a:solidFill>
                  <a:schemeClr val="tx1"/>
                </a:solidFill>
              </a:rPr>
              <a:t>PubSub</a:t>
            </a:r>
            <a:endParaRPr lang="en-US" sz="1050" dirty="0">
              <a:solidFill>
                <a:schemeClr val="tx1"/>
              </a:solidFill>
            </a:endParaRPr>
          </a:p>
          <a:p>
            <a:pPr marL="285750" indent="-285750">
              <a:buFont typeface="Arial" panose="020B0604020202020204" pitchFamily="34" charset="0"/>
              <a:buChar char="•"/>
            </a:pPr>
            <a:r>
              <a:rPr lang="en-US" sz="1050" dirty="0">
                <a:solidFill>
                  <a:schemeClr val="tx1"/>
                </a:solidFill>
              </a:rPr>
              <a:t>DynamoDB, Cosmos DB, ... ...</a:t>
            </a:r>
          </a:p>
          <a:p>
            <a:pPr marL="285750" indent="-285750">
              <a:buFont typeface="Arial" panose="020B0604020202020204" pitchFamily="34" charset="0"/>
              <a:buChar char="•"/>
            </a:pPr>
            <a:r>
              <a:rPr lang="en-US" sz="1050" dirty="0">
                <a:solidFill>
                  <a:schemeClr val="tx1"/>
                </a:solidFill>
              </a:rPr>
              <a:t>... ...</a:t>
            </a:r>
          </a:p>
          <a:p>
            <a:pPr marL="285750" indent="-285750">
              <a:buFont typeface="Arial" panose="020B0604020202020204" pitchFamily="34" charset="0"/>
              <a:buChar char="•"/>
            </a:pPr>
            <a:endParaRPr lang="en-US" sz="1050" dirty="0">
              <a:solidFill>
                <a:schemeClr val="tx1"/>
              </a:solidFill>
            </a:endParaRPr>
          </a:p>
        </p:txBody>
      </p:sp>
      <p:sp>
        <p:nvSpPr>
          <p:cNvPr id="7" name="Rectangle 6">
            <a:extLst>
              <a:ext uri="{FF2B5EF4-FFF2-40B4-BE49-F238E27FC236}">
                <a16:creationId xmlns:a16="http://schemas.microsoft.com/office/drawing/2014/main" id="{A54EC62F-ACC9-8143-A2CC-EA30C42586AD}"/>
              </a:ext>
            </a:extLst>
          </p:cNvPr>
          <p:cNvSpPr/>
          <p:nvPr/>
        </p:nvSpPr>
        <p:spPr>
          <a:xfrm>
            <a:off x="4953000" y="3063694"/>
            <a:ext cx="4114800" cy="56814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171450" indent="-171450">
              <a:buFont typeface="Arial" panose="020B0604020202020204" pitchFamily="34" charset="0"/>
              <a:buChar char="•"/>
            </a:pPr>
            <a:r>
              <a:rPr lang="en-US" sz="1000" dirty="0">
                <a:solidFill>
                  <a:schemeClr val="tx1"/>
                </a:solidFill>
              </a:rPr>
              <a:t>AWS EC2, Google Compute Engine, Azure VMs, ... ...</a:t>
            </a:r>
          </a:p>
          <a:p>
            <a:pPr marL="171450" indent="-171450">
              <a:buFont typeface="Arial" panose="020B0604020202020204" pitchFamily="34" charset="0"/>
              <a:buChar char="•"/>
            </a:pPr>
            <a:r>
              <a:rPr lang="en-US" sz="1000" dirty="0">
                <a:solidFill>
                  <a:schemeClr val="tx1"/>
                </a:solidFill>
              </a:rPr>
              <a:t>AWS Elastic Container Service, Azure Kubernetes, ... ...</a:t>
            </a:r>
          </a:p>
        </p:txBody>
      </p:sp>
      <p:sp>
        <p:nvSpPr>
          <p:cNvPr id="8" name="Rectangle 7">
            <a:extLst>
              <a:ext uri="{FF2B5EF4-FFF2-40B4-BE49-F238E27FC236}">
                <a16:creationId xmlns:a16="http://schemas.microsoft.com/office/drawing/2014/main" id="{5507C36C-86C7-4C42-990C-FA758A1D16EF}"/>
              </a:ext>
            </a:extLst>
          </p:cNvPr>
          <p:cNvSpPr/>
          <p:nvPr/>
        </p:nvSpPr>
        <p:spPr>
          <a:xfrm>
            <a:off x="4953000" y="3832406"/>
            <a:ext cx="4114800" cy="56814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4D317D2-CF1B-394B-841E-A19555A7A470}"/>
              </a:ext>
            </a:extLst>
          </p:cNvPr>
          <p:cNvSpPr txBox="1"/>
          <p:nvPr/>
        </p:nvSpPr>
        <p:spPr>
          <a:xfrm>
            <a:off x="5181600" y="3832406"/>
            <a:ext cx="3118418" cy="646331"/>
          </a:xfrm>
          <a:prstGeom prst="rect">
            <a:avLst/>
          </a:prstGeom>
          <a:noFill/>
        </p:spPr>
        <p:txBody>
          <a:bodyPr wrap="none" rtlCol="0">
            <a:spAutoFit/>
          </a:bodyPr>
          <a:lstStyle/>
          <a:p>
            <a:pPr marL="171450" indent="-171450">
              <a:buFont typeface="Arial" panose="020B0604020202020204" pitchFamily="34" charset="0"/>
              <a:buChar char="•"/>
            </a:pPr>
            <a:r>
              <a:rPr lang="en-US" sz="1200" dirty="0"/>
              <a:t>IaaS is compute, storage, networking.</a:t>
            </a:r>
          </a:p>
          <a:p>
            <a:pPr marL="171450" indent="-171450">
              <a:buFont typeface="Arial" panose="020B0604020202020204" pitchFamily="34" charset="0"/>
              <a:buChar char="•"/>
            </a:pPr>
            <a:r>
              <a:rPr lang="en-US" sz="1200" dirty="0"/>
              <a:t>With an OS.</a:t>
            </a:r>
          </a:p>
          <a:p>
            <a:pPr marL="171450" indent="-171450">
              <a:buFont typeface="Arial" panose="020B0604020202020204" pitchFamily="34" charset="0"/>
              <a:buChar char="•"/>
            </a:pPr>
            <a:r>
              <a:rPr lang="en-US" sz="1200" dirty="0"/>
              <a:t>Delivered as a set of VMs and/or containers.</a:t>
            </a:r>
          </a:p>
        </p:txBody>
      </p:sp>
      <p:sp>
        <p:nvSpPr>
          <p:cNvPr id="10" name="TextBox 9">
            <a:extLst>
              <a:ext uri="{FF2B5EF4-FFF2-40B4-BE49-F238E27FC236}">
                <a16:creationId xmlns:a16="http://schemas.microsoft.com/office/drawing/2014/main" id="{3A6D8220-7F07-B340-B839-41E73E8140FC}"/>
              </a:ext>
            </a:extLst>
          </p:cNvPr>
          <p:cNvSpPr txBox="1"/>
          <p:nvPr/>
        </p:nvSpPr>
        <p:spPr>
          <a:xfrm>
            <a:off x="5299947" y="554170"/>
            <a:ext cx="3691653" cy="830997"/>
          </a:xfrm>
          <a:prstGeom prst="rect">
            <a:avLst/>
          </a:prstGeom>
          <a:noFill/>
        </p:spPr>
        <p:txBody>
          <a:bodyPr wrap="none" rtlCol="0">
            <a:spAutoFit/>
          </a:bodyPr>
          <a:lstStyle/>
          <a:p>
            <a:pPr algn="ctr"/>
            <a:r>
              <a:rPr lang="en-US" sz="2400" dirty="0">
                <a:solidFill>
                  <a:srgbClr val="FF0000"/>
                </a:solidFill>
              </a:rPr>
              <a:t>Our first cloud elements will</a:t>
            </a:r>
          </a:p>
          <a:p>
            <a:pPr algn="ctr"/>
            <a:r>
              <a:rPr lang="en-US" sz="2400" dirty="0">
                <a:solidFill>
                  <a:srgbClr val="FF0000"/>
                </a:solidFill>
              </a:rPr>
              <a:t>be IaaS (VMs).</a:t>
            </a:r>
          </a:p>
        </p:txBody>
      </p:sp>
    </p:spTree>
    <p:extLst>
      <p:ext uri="{BB962C8B-B14F-4D97-AF65-F5344CB8AC3E}">
        <p14:creationId xmlns:p14="http://schemas.microsoft.com/office/powerpoint/2010/main" val="1513066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6E6CE573-D0F2-45AB-8F38-EDE042DECF80}"/>
              </a:ext>
            </a:extLst>
          </p:cNvPr>
          <p:cNvSpPr>
            <a:spLocks noGrp="1"/>
          </p:cNvSpPr>
          <p:nvPr>
            <p:ph idx="1"/>
          </p:nvPr>
        </p:nvSpPr>
        <p:spPr>
          <a:xfrm>
            <a:off x="152400" y="447494"/>
            <a:ext cx="4267200" cy="4257856"/>
          </a:xfrm>
        </p:spPr>
        <p:txBody>
          <a:bodyPr/>
          <a:lstStyle/>
          <a:p>
            <a:pPr>
              <a:spcBef>
                <a:spcPts val="0"/>
              </a:spcBef>
            </a:pPr>
            <a:r>
              <a:rPr lang="en-US" sz="1100" dirty="0"/>
              <a:t>Note: Cannot show all of the technology and  connections with creating spaghetti.</a:t>
            </a:r>
          </a:p>
          <a:p>
            <a:pPr>
              <a:spcBef>
                <a:spcPts val="0"/>
              </a:spcBef>
            </a:pPr>
            <a:r>
              <a:rPr lang="en-US" sz="1100" dirty="0"/>
              <a:t>Databases/Storage:</a:t>
            </a:r>
          </a:p>
          <a:p>
            <a:pPr lvl="1">
              <a:spcBef>
                <a:spcPts val="0"/>
              </a:spcBef>
            </a:pPr>
            <a:r>
              <a:rPr lang="en-US" sz="1050" dirty="0"/>
              <a:t>RDS</a:t>
            </a:r>
          </a:p>
          <a:p>
            <a:pPr lvl="1">
              <a:spcBef>
                <a:spcPts val="0"/>
              </a:spcBef>
            </a:pPr>
            <a:r>
              <a:rPr lang="en-US" sz="1050" dirty="0"/>
              <a:t>DynamoDB</a:t>
            </a:r>
          </a:p>
          <a:p>
            <a:pPr lvl="1">
              <a:spcBef>
                <a:spcPts val="0"/>
              </a:spcBef>
            </a:pPr>
            <a:r>
              <a:rPr lang="en-US" sz="1050" dirty="0"/>
              <a:t>MongoDB (or Document DB)</a:t>
            </a:r>
          </a:p>
          <a:p>
            <a:pPr lvl="1">
              <a:spcBef>
                <a:spcPts val="0"/>
              </a:spcBef>
            </a:pPr>
            <a:r>
              <a:rPr lang="en-US" sz="1050" dirty="0"/>
              <a:t>Neptune (or Neo4j)</a:t>
            </a:r>
          </a:p>
          <a:p>
            <a:pPr lvl="1">
              <a:spcBef>
                <a:spcPts val="0"/>
              </a:spcBef>
            </a:pPr>
            <a:r>
              <a:rPr lang="en-US" sz="1050" dirty="0"/>
              <a:t>S3</a:t>
            </a:r>
          </a:p>
          <a:p>
            <a:pPr>
              <a:spcBef>
                <a:spcPts val="0"/>
              </a:spcBef>
            </a:pPr>
            <a:r>
              <a:rPr lang="en-US" sz="1100" dirty="0"/>
              <a:t>Networking/Communication:</a:t>
            </a:r>
          </a:p>
          <a:p>
            <a:pPr lvl="1">
              <a:spcBef>
                <a:spcPts val="0"/>
              </a:spcBef>
            </a:pPr>
            <a:r>
              <a:rPr lang="en-US" sz="1050" dirty="0"/>
              <a:t>Route 53 (DNS)</a:t>
            </a:r>
          </a:p>
          <a:p>
            <a:pPr lvl="1">
              <a:spcBef>
                <a:spcPts val="0"/>
              </a:spcBef>
            </a:pPr>
            <a:r>
              <a:rPr lang="en-US" sz="1050" dirty="0"/>
              <a:t>Certificate Management</a:t>
            </a:r>
          </a:p>
          <a:p>
            <a:pPr lvl="1">
              <a:spcBef>
                <a:spcPts val="0"/>
              </a:spcBef>
            </a:pPr>
            <a:r>
              <a:rPr lang="en-US" sz="1050" dirty="0"/>
              <a:t>CloudFront</a:t>
            </a:r>
          </a:p>
          <a:p>
            <a:pPr lvl="1">
              <a:spcBef>
                <a:spcPts val="0"/>
              </a:spcBef>
            </a:pPr>
            <a:r>
              <a:rPr lang="en-US" sz="1050" dirty="0"/>
              <a:t>VPC</a:t>
            </a:r>
          </a:p>
          <a:p>
            <a:pPr lvl="1">
              <a:spcBef>
                <a:spcPts val="0"/>
              </a:spcBef>
            </a:pPr>
            <a:r>
              <a:rPr lang="en-US" sz="1050" dirty="0"/>
              <a:t>API Gateway</a:t>
            </a:r>
          </a:p>
          <a:p>
            <a:pPr>
              <a:spcBef>
                <a:spcPts val="0"/>
              </a:spcBef>
            </a:pPr>
            <a:r>
              <a:rPr lang="en-US" sz="1100" dirty="0"/>
              <a:t>Compute:</a:t>
            </a:r>
          </a:p>
          <a:p>
            <a:pPr lvl="1">
              <a:spcBef>
                <a:spcPts val="0"/>
              </a:spcBef>
            </a:pPr>
            <a:r>
              <a:rPr lang="en-US" sz="1050" dirty="0"/>
              <a:t>EC2</a:t>
            </a:r>
          </a:p>
          <a:p>
            <a:pPr lvl="1">
              <a:spcBef>
                <a:spcPts val="0"/>
              </a:spcBef>
            </a:pPr>
            <a:r>
              <a:rPr lang="en-US" sz="1050" dirty="0"/>
              <a:t>Elastic Beanstalk</a:t>
            </a:r>
          </a:p>
          <a:p>
            <a:pPr lvl="1">
              <a:spcBef>
                <a:spcPts val="0"/>
              </a:spcBef>
            </a:pPr>
            <a:r>
              <a:rPr lang="en-US" sz="1050" dirty="0"/>
              <a:t>Elastic Container Service (or Docker)</a:t>
            </a:r>
          </a:p>
          <a:p>
            <a:pPr lvl="1">
              <a:spcBef>
                <a:spcPts val="0"/>
              </a:spcBef>
            </a:pPr>
            <a:r>
              <a:rPr lang="en-US" sz="1050" dirty="0"/>
              <a:t>Lambda Functions</a:t>
            </a:r>
          </a:p>
          <a:p>
            <a:pPr>
              <a:spcBef>
                <a:spcPts val="0"/>
              </a:spcBef>
            </a:pPr>
            <a:r>
              <a:rPr lang="en-US" sz="1100" dirty="0"/>
              <a:t>Integration/collaboration:</a:t>
            </a:r>
          </a:p>
          <a:p>
            <a:pPr lvl="1">
              <a:spcBef>
                <a:spcPts val="0"/>
              </a:spcBef>
            </a:pPr>
            <a:r>
              <a:rPr lang="en-US" sz="900" dirty="0"/>
              <a:t>SNS, SQS</a:t>
            </a:r>
          </a:p>
          <a:p>
            <a:pPr lvl="1">
              <a:spcBef>
                <a:spcPts val="0"/>
              </a:spcBef>
            </a:pPr>
            <a:r>
              <a:rPr lang="en-US" sz="900" dirty="0"/>
              <a:t>Email</a:t>
            </a:r>
          </a:p>
          <a:p>
            <a:pPr lvl="1">
              <a:spcBef>
                <a:spcPts val="0"/>
              </a:spcBef>
            </a:pPr>
            <a:r>
              <a:rPr lang="en-US" sz="900" dirty="0"/>
              <a:t>Slack</a:t>
            </a:r>
          </a:p>
          <a:p>
            <a:pPr>
              <a:spcBef>
                <a:spcPts val="0"/>
              </a:spcBef>
            </a:pPr>
            <a:r>
              <a:rPr lang="en-US" sz="1100" dirty="0"/>
              <a:t>Continuous Integration/Continuous Deployment:</a:t>
            </a:r>
          </a:p>
          <a:p>
            <a:pPr lvl="1">
              <a:spcBef>
                <a:spcPts val="0"/>
              </a:spcBef>
            </a:pPr>
            <a:r>
              <a:rPr lang="en-US" sz="900" dirty="0"/>
              <a:t>Code Commit, Code Pipeline</a:t>
            </a:r>
          </a:p>
          <a:p>
            <a:pPr lvl="1">
              <a:spcBef>
                <a:spcPts val="0"/>
              </a:spcBef>
            </a:pPr>
            <a:r>
              <a:rPr lang="en-US" sz="900" dirty="0"/>
              <a:t>Or GitHub and actions</a:t>
            </a:r>
          </a:p>
          <a:p>
            <a:pPr>
              <a:spcBef>
                <a:spcPts val="0"/>
              </a:spcBef>
            </a:pPr>
            <a:endParaRPr lang="en-US" sz="1100" dirty="0"/>
          </a:p>
        </p:txBody>
      </p:sp>
      <p:sp>
        <p:nvSpPr>
          <p:cNvPr id="3" name="Title 2">
            <a:extLst>
              <a:ext uri="{FF2B5EF4-FFF2-40B4-BE49-F238E27FC236}">
                <a16:creationId xmlns:a16="http://schemas.microsoft.com/office/drawing/2014/main" id="{E74FC661-1D9F-47BA-937B-9F5DD6B46130}"/>
              </a:ext>
            </a:extLst>
          </p:cNvPr>
          <p:cNvSpPr>
            <a:spLocks noGrp="1"/>
          </p:cNvSpPr>
          <p:nvPr>
            <p:ph type="title"/>
          </p:nvPr>
        </p:nvSpPr>
        <p:spPr/>
        <p:txBody>
          <a:bodyPr/>
          <a:lstStyle/>
          <a:p>
            <a:r>
              <a:rPr lang="en-US" dirty="0"/>
              <a:t>Motivating Sample Application (Topology)</a:t>
            </a:r>
          </a:p>
        </p:txBody>
      </p:sp>
      <p:pic>
        <p:nvPicPr>
          <p:cNvPr id="5" name="Picture 4">
            <a:extLst>
              <a:ext uri="{FF2B5EF4-FFF2-40B4-BE49-F238E27FC236}">
                <a16:creationId xmlns:a16="http://schemas.microsoft.com/office/drawing/2014/main" id="{793E4E5F-356D-4F49-9A33-A597FB0568A3}"/>
              </a:ext>
            </a:extLst>
          </p:cNvPr>
          <p:cNvPicPr>
            <a:picLocks noChangeAspect="1"/>
          </p:cNvPicPr>
          <p:nvPr/>
        </p:nvPicPr>
        <p:blipFill>
          <a:blip r:embed="rId2"/>
          <a:stretch>
            <a:fillRect/>
          </a:stretch>
        </p:blipFill>
        <p:spPr>
          <a:xfrm>
            <a:off x="4505884" y="561975"/>
            <a:ext cx="4439750" cy="4019550"/>
          </a:xfrm>
          <a:prstGeom prst="rect">
            <a:avLst/>
          </a:prstGeom>
        </p:spPr>
      </p:pic>
    </p:spTree>
    <p:extLst>
      <p:ext uri="{BB962C8B-B14F-4D97-AF65-F5344CB8AC3E}">
        <p14:creationId xmlns:p14="http://schemas.microsoft.com/office/powerpoint/2010/main" val="634976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Technical Topics</a:t>
            </a:r>
            <a:endParaRPr lang="en-US" altLang="en-US" sz="1600" i="1" dirty="0">
              <a:solidFill>
                <a:schemeClr val="bg1"/>
              </a:solidFill>
            </a:endParaRPr>
          </a:p>
        </p:txBody>
      </p:sp>
      <p:sp>
        <p:nvSpPr>
          <p:cNvPr id="8" name="TextBox 11">
            <a:extLst>
              <a:ext uri="{FF2B5EF4-FFF2-40B4-BE49-F238E27FC236}">
                <a16:creationId xmlns:a16="http://schemas.microsoft.com/office/drawing/2014/main" id="{BAB4F1FA-79DB-4440-889D-6A496779594A}"/>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16</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8127110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VMs, IaaS</a:t>
            </a:r>
          </a:p>
        </p:txBody>
      </p:sp>
      <p:sp>
        <p:nvSpPr>
          <p:cNvPr id="10" name="TextBox 11">
            <a:extLst>
              <a:ext uri="{FF2B5EF4-FFF2-40B4-BE49-F238E27FC236}">
                <a16:creationId xmlns:a16="http://schemas.microsoft.com/office/drawing/2014/main" id="{F18F97BA-1FBA-5E40-A607-87B574781757}"/>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17</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3734574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E582670-E169-F34D-BA8A-8E17C3DA5A15}"/>
              </a:ext>
            </a:extLst>
          </p:cNvPr>
          <p:cNvSpPr>
            <a:spLocks noGrp="1"/>
          </p:cNvSpPr>
          <p:nvPr>
            <p:ph idx="1"/>
          </p:nvPr>
        </p:nvSpPr>
        <p:spPr/>
        <p:txBody>
          <a:bodyPr/>
          <a:lstStyle/>
          <a:p>
            <a:r>
              <a:rPr lang="en-US" sz="1200" dirty="0"/>
              <a:t>"In computing, a virtual machine (VM) is an emulation of a computer system. Virtual machines are based on computer architectures and provide functionality of a physical computer. Their implementations may involve specialized hardware, software, or a combination." (https://</a:t>
            </a:r>
            <a:r>
              <a:rPr lang="en-US" sz="1200" dirty="0" err="1"/>
              <a:t>en.wikipedia.org</a:t>
            </a:r>
            <a:r>
              <a:rPr lang="en-US" sz="1200" dirty="0"/>
              <a:t>/wiki/</a:t>
            </a:r>
            <a:r>
              <a:rPr lang="en-US" sz="1200" dirty="0" err="1"/>
              <a:t>Virtual_machine</a:t>
            </a:r>
            <a:r>
              <a:rPr lang="en-US" sz="1200" dirty="0"/>
              <a:t>)</a:t>
            </a:r>
          </a:p>
        </p:txBody>
      </p:sp>
      <p:sp>
        <p:nvSpPr>
          <p:cNvPr id="3" name="Title 2">
            <a:extLst>
              <a:ext uri="{FF2B5EF4-FFF2-40B4-BE49-F238E27FC236}">
                <a16:creationId xmlns:a16="http://schemas.microsoft.com/office/drawing/2014/main" id="{B1C0E7AC-8DFD-6644-920C-67E7161EEDD0}"/>
              </a:ext>
            </a:extLst>
          </p:cNvPr>
          <p:cNvSpPr>
            <a:spLocks noGrp="1"/>
          </p:cNvSpPr>
          <p:nvPr>
            <p:ph type="title"/>
          </p:nvPr>
        </p:nvSpPr>
        <p:spPr/>
        <p:txBody>
          <a:bodyPr/>
          <a:lstStyle/>
          <a:p>
            <a:r>
              <a:rPr lang="en-US" dirty="0"/>
              <a:t>Virtualization, Virtual Machines</a:t>
            </a:r>
          </a:p>
        </p:txBody>
      </p:sp>
      <p:pic>
        <p:nvPicPr>
          <p:cNvPr id="4" name="Picture 3">
            <a:extLst>
              <a:ext uri="{FF2B5EF4-FFF2-40B4-BE49-F238E27FC236}">
                <a16:creationId xmlns:a16="http://schemas.microsoft.com/office/drawing/2014/main" id="{4247F44F-C63C-744A-9A10-04978A144878}"/>
              </a:ext>
            </a:extLst>
          </p:cNvPr>
          <p:cNvPicPr>
            <a:picLocks noChangeAspect="1"/>
          </p:cNvPicPr>
          <p:nvPr/>
        </p:nvPicPr>
        <p:blipFill>
          <a:blip r:embed="rId2"/>
          <a:stretch>
            <a:fillRect/>
          </a:stretch>
        </p:blipFill>
        <p:spPr>
          <a:xfrm>
            <a:off x="152400" y="1320800"/>
            <a:ext cx="4157997" cy="3232150"/>
          </a:xfrm>
          <a:prstGeom prst="rect">
            <a:avLst/>
          </a:prstGeom>
        </p:spPr>
      </p:pic>
      <p:pic>
        <p:nvPicPr>
          <p:cNvPr id="5" name="Picture 4">
            <a:extLst>
              <a:ext uri="{FF2B5EF4-FFF2-40B4-BE49-F238E27FC236}">
                <a16:creationId xmlns:a16="http://schemas.microsoft.com/office/drawing/2014/main" id="{BC62C07D-B61A-8041-8938-566E3FCBE610}"/>
              </a:ext>
            </a:extLst>
          </p:cNvPr>
          <p:cNvPicPr>
            <a:picLocks noChangeAspect="1"/>
          </p:cNvPicPr>
          <p:nvPr/>
        </p:nvPicPr>
        <p:blipFill>
          <a:blip r:embed="rId3"/>
          <a:stretch>
            <a:fillRect/>
          </a:stretch>
        </p:blipFill>
        <p:spPr>
          <a:xfrm>
            <a:off x="4357913" y="1200150"/>
            <a:ext cx="4495800" cy="2379502"/>
          </a:xfrm>
          <a:prstGeom prst="rect">
            <a:avLst/>
          </a:prstGeom>
        </p:spPr>
      </p:pic>
      <p:sp>
        <p:nvSpPr>
          <p:cNvPr id="6" name="TextBox 5">
            <a:extLst>
              <a:ext uri="{FF2B5EF4-FFF2-40B4-BE49-F238E27FC236}">
                <a16:creationId xmlns:a16="http://schemas.microsoft.com/office/drawing/2014/main" id="{F3650E9A-A5BE-F447-A7A3-E18F4C4DEC23}"/>
              </a:ext>
            </a:extLst>
          </p:cNvPr>
          <p:cNvSpPr txBox="1"/>
          <p:nvPr/>
        </p:nvSpPr>
        <p:spPr>
          <a:xfrm>
            <a:off x="4419600" y="3714750"/>
            <a:ext cx="4121513" cy="954107"/>
          </a:xfrm>
          <a:prstGeom prst="rect">
            <a:avLst/>
          </a:prstGeom>
          <a:noFill/>
        </p:spPr>
        <p:txBody>
          <a:bodyPr wrap="none" rtlCol="0">
            <a:spAutoFit/>
          </a:bodyPr>
          <a:lstStyle/>
          <a:p>
            <a:r>
              <a:rPr lang="en-US" sz="1400" dirty="0"/>
              <a:t>On mac laptop, I have:</a:t>
            </a:r>
          </a:p>
          <a:p>
            <a:pPr marL="285750" indent="-285750">
              <a:buFont typeface="Arial" panose="020B0604020202020204" pitchFamily="34" charset="0"/>
              <a:buChar char="•"/>
            </a:pPr>
            <a:r>
              <a:rPr lang="en-US" sz="1400" dirty="0"/>
              <a:t>One host operating system and HW (Mac, MacOS)</a:t>
            </a:r>
          </a:p>
          <a:p>
            <a:pPr marL="285750" indent="-285750">
              <a:buFont typeface="Arial" panose="020B0604020202020204" pitchFamily="34" charset="0"/>
              <a:buChar char="•"/>
            </a:pPr>
            <a:r>
              <a:rPr lang="en-US" sz="1400" dirty="0"/>
              <a:t>Two hypervisors (Virtual Box, VMWare Fusion)</a:t>
            </a:r>
          </a:p>
          <a:p>
            <a:pPr marL="285750" indent="-285750">
              <a:buFont typeface="Arial" panose="020B0604020202020204" pitchFamily="34" charset="0"/>
              <a:buChar char="•"/>
            </a:pPr>
            <a:r>
              <a:rPr lang="en-US" sz="1400" dirty="0"/>
              <a:t>Two guest OS: Windows 10, Debian Linux</a:t>
            </a:r>
          </a:p>
        </p:txBody>
      </p:sp>
    </p:spTree>
    <p:extLst>
      <p:ext uri="{BB962C8B-B14F-4D97-AF65-F5344CB8AC3E}">
        <p14:creationId xmlns:p14="http://schemas.microsoft.com/office/powerpoint/2010/main" val="35566133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E31FEE-863C-9F41-976E-25C51E87720E}"/>
              </a:ext>
            </a:extLst>
          </p:cNvPr>
          <p:cNvSpPr>
            <a:spLocks noGrp="1"/>
          </p:cNvSpPr>
          <p:nvPr>
            <p:ph type="title"/>
          </p:nvPr>
        </p:nvSpPr>
        <p:spPr/>
        <p:txBody>
          <a:bodyPr/>
          <a:lstStyle/>
          <a:p>
            <a:r>
              <a:rPr lang="en-US" dirty="0"/>
              <a:t>Virtual Machines on Physical Machines</a:t>
            </a:r>
          </a:p>
        </p:txBody>
      </p:sp>
      <p:pic>
        <p:nvPicPr>
          <p:cNvPr id="4" name="Picture 3">
            <a:extLst>
              <a:ext uri="{FF2B5EF4-FFF2-40B4-BE49-F238E27FC236}">
                <a16:creationId xmlns:a16="http://schemas.microsoft.com/office/drawing/2014/main" id="{E0D733F2-E387-BE45-8046-3157A32AC2E5}"/>
              </a:ext>
            </a:extLst>
          </p:cNvPr>
          <p:cNvPicPr>
            <a:picLocks noChangeAspect="1"/>
          </p:cNvPicPr>
          <p:nvPr/>
        </p:nvPicPr>
        <p:blipFill>
          <a:blip r:embed="rId2"/>
          <a:stretch>
            <a:fillRect/>
          </a:stretch>
        </p:blipFill>
        <p:spPr>
          <a:xfrm>
            <a:off x="172570" y="533507"/>
            <a:ext cx="8458200" cy="4076486"/>
          </a:xfrm>
          <a:prstGeom prst="rect">
            <a:avLst/>
          </a:prstGeom>
        </p:spPr>
      </p:pic>
    </p:spTree>
    <p:extLst>
      <p:ext uri="{BB962C8B-B14F-4D97-AF65-F5344CB8AC3E}">
        <p14:creationId xmlns:p14="http://schemas.microsoft.com/office/powerpoint/2010/main" val="1201589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97451"/>
            <a:ext cx="9144000" cy="5940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3600" i="1" dirty="0">
                <a:solidFill>
                  <a:schemeClr val="bg1"/>
                </a:solidFill>
              </a:rPr>
              <a:t>E6156 – Topics in SW Engineering:</a:t>
            </a:r>
          </a:p>
          <a:p>
            <a:pPr algn="ctr"/>
            <a:r>
              <a:rPr lang="en-US" altLang="en-US" sz="3600" i="1" dirty="0">
                <a:solidFill>
                  <a:schemeClr val="bg1"/>
                </a:solidFill>
              </a:rPr>
              <a:t>Cloud Computing</a:t>
            </a:r>
          </a:p>
          <a:p>
            <a:pPr algn="ctr"/>
            <a:endParaRPr lang="en-US" altLang="en-US" sz="3600" i="1" dirty="0">
              <a:solidFill>
                <a:schemeClr val="bg1"/>
              </a:solidFill>
            </a:endParaRPr>
          </a:p>
          <a:p>
            <a:pPr algn="ctr"/>
            <a:r>
              <a:rPr lang="en-US" altLang="en-US" sz="3600" i="1" dirty="0">
                <a:solidFill>
                  <a:srgbClr val="FFFF00"/>
                </a:solidFill>
              </a:rPr>
              <a:t>Faculty do not manage waitlists</a:t>
            </a:r>
            <a:br>
              <a:rPr lang="en-US" altLang="en-US" sz="3600" i="1" dirty="0">
                <a:solidFill>
                  <a:srgbClr val="FFFF00"/>
                </a:solidFill>
              </a:rPr>
            </a:br>
            <a:r>
              <a:rPr lang="en-US" altLang="en-US" sz="3600" i="1" dirty="0">
                <a:solidFill>
                  <a:srgbClr val="FFFF00"/>
                </a:solidFill>
              </a:rPr>
              <a:t>for some courses, including W4111.</a:t>
            </a:r>
          </a:p>
          <a:p>
            <a:pPr algn="ctr"/>
            <a:r>
              <a:rPr lang="en-US" altLang="en-US" sz="3600" i="1" dirty="0">
                <a:solidFill>
                  <a:srgbClr val="FFFF00"/>
                </a:solidFill>
              </a:rPr>
              <a:t>The academic admin staff in the</a:t>
            </a:r>
            <a:br>
              <a:rPr lang="en-US" altLang="en-US" sz="3600" i="1" dirty="0">
                <a:solidFill>
                  <a:srgbClr val="FFFF00"/>
                </a:solidFill>
              </a:rPr>
            </a:br>
            <a:r>
              <a:rPr lang="en-US" altLang="en-US" sz="3600" i="1" dirty="0">
                <a:solidFill>
                  <a:srgbClr val="FFFF00"/>
                </a:solidFill>
              </a:rPr>
              <a:t>CS Department manages the waitlist,</a:t>
            </a:r>
            <a:br>
              <a:rPr lang="en-US" altLang="en-US" sz="3600" i="1" dirty="0">
                <a:solidFill>
                  <a:srgbClr val="FFFF00"/>
                </a:solidFill>
              </a:rPr>
            </a:br>
            <a:r>
              <a:rPr lang="en-US" altLang="en-US" sz="3600" i="1" dirty="0">
                <a:solidFill>
                  <a:srgbClr val="FFFF00"/>
                </a:solidFill>
              </a:rPr>
              <a:t>priorities and enrollment.</a:t>
            </a:r>
            <a:endParaRPr lang="en-US" altLang="en-US" sz="3600" dirty="0">
              <a:solidFill>
                <a:srgbClr val="FFFF00"/>
              </a:solidFill>
            </a:endParaRPr>
          </a:p>
          <a:p>
            <a:pPr algn="ctr"/>
            <a:endParaRPr lang="en-US" altLang="en-US" sz="3600" i="1" dirty="0">
              <a:solidFill>
                <a:schemeClr val="bg1"/>
              </a:solidFill>
            </a:endParaRPr>
          </a:p>
          <a:p>
            <a:pPr algn="ctr"/>
            <a:endParaRPr lang="en-US" altLang="en-US" sz="3600" i="1" dirty="0">
              <a:solidFill>
                <a:schemeClr val="bg1"/>
              </a:solidFill>
            </a:endParaRPr>
          </a:p>
          <a:p>
            <a:pPr algn="ctr"/>
            <a:endParaRPr lang="en-US" altLang="en-US" sz="2000" i="1" dirty="0">
              <a:solidFill>
                <a:schemeClr val="bg1"/>
              </a:solidFill>
            </a:endParaRPr>
          </a:p>
        </p:txBody>
      </p:sp>
      <p:sp>
        <p:nvSpPr>
          <p:cNvPr id="8" name="TextBox 9"/>
          <p:cNvSpPr txBox="1">
            <a:spLocks noChangeArrowheads="1"/>
          </p:cNvSpPr>
          <p:nvPr/>
        </p:nvSpPr>
        <p:spPr bwMode="auto">
          <a:xfrm>
            <a:off x="0" y="4695825"/>
            <a:ext cx="6781800" cy="350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fld id="{A057C3CF-FEF9-2D44-911E-86B89DEEE20D}" type="slidenum">
              <a:rPr lang="en-US" altLang="en-US" sz="800" b="1">
                <a:solidFill>
                  <a:schemeClr val="bg1"/>
                </a:solidFill>
              </a:rPr>
              <a:pPr>
                <a:lnSpc>
                  <a:spcPts val="2400"/>
                </a:lnSpc>
              </a:pPr>
              <a:t>2</a:t>
            </a:fld>
            <a:r>
              <a:rPr lang="en-US" altLang="en-US" sz="800" b="1" dirty="0">
                <a:solidFill>
                  <a:schemeClr val="bg1"/>
                </a:solidFill>
              </a:rPr>
              <a:t> </a:t>
            </a:r>
            <a:r>
              <a:rPr lang="en-US" altLang="en-US" sz="800" dirty="0">
                <a:solidFill>
                  <a:schemeClr val="bg1"/>
                </a:solidFill>
              </a:rPr>
              <a:t>|</a:t>
            </a:r>
            <a:r>
              <a:rPr lang="en-US" altLang="en-US" sz="800" b="1" dirty="0">
                <a:solidFill>
                  <a:schemeClr val="bg1"/>
                </a:solidFill>
              </a:rPr>
              <a:t> COMS W4111_002_2021_3: Lecture 1: Introduction, Course Overview, Foundational Concepts			© Donald F. Ferguson, 2021</a:t>
            </a:r>
            <a:endParaRPr lang="en-US" altLang="en-US" sz="800" i="1" dirty="0">
              <a:solidFill>
                <a:schemeClr val="bg1"/>
              </a:solidFill>
            </a:endParaRPr>
          </a:p>
        </p:txBody>
      </p:sp>
    </p:spTree>
    <p:extLst>
      <p:ext uri="{BB962C8B-B14F-4D97-AF65-F5344CB8AC3E}">
        <p14:creationId xmlns:p14="http://schemas.microsoft.com/office/powerpoint/2010/main" val="3649975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354C6A2-26B8-BC40-9155-EA61650DD382}"/>
              </a:ext>
            </a:extLst>
          </p:cNvPr>
          <p:cNvSpPr>
            <a:spLocks noGrp="1"/>
          </p:cNvSpPr>
          <p:nvPr>
            <p:ph idx="1"/>
          </p:nvPr>
        </p:nvSpPr>
        <p:spPr>
          <a:xfrm>
            <a:off x="143387" y="3790951"/>
            <a:ext cx="8695812" cy="888108"/>
          </a:xfrm>
        </p:spPr>
        <p:txBody>
          <a:bodyPr/>
          <a:lstStyle/>
          <a:p>
            <a:r>
              <a:rPr lang="en-US" sz="1200" dirty="0"/>
              <a:t>A virtual machine on my laptop has a virtual adaptor connected to a real network.</a:t>
            </a:r>
          </a:p>
          <a:p>
            <a:r>
              <a:rPr lang="en-US" sz="1200" dirty="0"/>
              <a:t>A virtual private cloud is a set of virtual machines connected to a virtual network.</a:t>
            </a:r>
          </a:p>
          <a:p>
            <a:r>
              <a:rPr lang="en-US" sz="1200" dirty="0"/>
              <a:t>All cloud providers support virtual private clouds with the same concepts, but with slightly different realizations and terms.</a:t>
            </a:r>
          </a:p>
        </p:txBody>
      </p:sp>
      <p:sp>
        <p:nvSpPr>
          <p:cNvPr id="3" name="Title 2">
            <a:extLst>
              <a:ext uri="{FF2B5EF4-FFF2-40B4-BE49-F238E27FC236}">
                <a16:creationId xmlns:a16="http://schemas.microsoft.com/office/drawing/2014/main" id="{C093D535-D33B-5E4A-BFAC-86FBE74415E2}"/>
              </a:ext>
            </a:extLst>
          </p:cNvPr>
          <p:cNvSpPr>
            <a:spLocks noGrp="1"/>
          </p:cNvSpPr>
          <p:nvPr>
            <p:ph type="title"/>
          </p:nvPr>
        </p:nvSpPr>
        <p:spPr/>
        <p:txBody>
          <a:bodyPr/>
          <a:lstStyle/>
          <a:p>
            <a:r>
              <a:rPr lang="en-US" dirty="0"/>
              <a:t>Virtual Private Cloud</a:t>
            </a:r>
          </a:p>
        </p:txBody>
      </p:sp>
      <p:pic>
        <p:nvPicPr>
          <p:cNvPr id="4" name="Picture 3">
            <a:extLst>
              <a:ext uri="{FF2B5EF4-FFF2-40B4-BE49-F238E27FC236}">
                <a16:creationId xmlns:a16="http://schemas.microsoft.com/office/drawing/2014/main" id="{B4C0DBE9-0EF9-DE45-A55D-72EA249BB615}"/>
              </a:ext>
            </a:extLst>
          </p:cNvPr>
          <p:cNvPicPr>
            <a:picLocks noChangeAspect="1"/>
          </p:cNvPicPr>
          <p:nvPr/>
        </p:nvPicPr>
        <p:blipFill>
          <a:blip r:embed="rId2"/>
          <a:stretch>
            <a:fillRect/>
          </a:stretch>
        </p:blipFill>
        <p:spPr>
          <a:xfrm>
            <a:off x="112583" y="662697"/>
            <a:ext cx="5750103" cy="2975344"/>
          </a:xfrm>
          <a:prstGeom prst="rect">
            <a:avLst/>
          </a:prstGeom>
        </p:spPr>
      </p:pic>
      <p:sp>
        <p:nvSpPr>
          <p:cNvPr id="6" name="Content Placeholder 4">
            <a:extLst>
              <a:ext uri="{FF2B5EF4-FFF2-40B4-BE49-F238E27FC236}">
                <a16:creationId xmlns:a16="http://schemas.microsoft.com/office/drawing/2014/main" id="{BF16FBA4-6BFD-8247-AD1E-250FBF7DAFC8}"/>
              </a:ext>
            </a:extLst>
          </p:cNvPr>
          <p:cNvSpPr txBox="1">
            <a:spLocks/>
          </p:cNvSpPr>
          <p:nvPr/>
        </p:nvSpPr>
        <p:spPr>
          <a:xfrm>
            <a:off x="5334000" y="1195993"/>
            <a:ext cx="3733800" cy="2660426"/>
          </a:xfrm>
          <a:prstGeom prst="rect">
            <a:avLst/>
          </a:prstGeom>
        </p:spPr>
        <p:txBody>
          <a:bodyPr/>
          <a:lstStyle>
            <a:lvl1pPr marL="342900" indent="-3429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1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16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14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14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200" dirty="0"/>
              <a:t>“A </a:t>
            </a:r>
            <a:r>
              <a:rPr lang="en-US" sz="1200" u="sng" dirty="0"/>
              <a:t>virtual private cloud (VPC) </a:t>
            </a:r>
            <a:r>
              <a:rPr lang="en-US" sz="1200" dirty="0"/>
              <a:t>is an on-demand configurable pool of shared resources allocated within a public cloud environment, providing a certain level of isolation between the different organizations (denoted as users hereafter) using the resources.  ... ...</a:t>
            </a:r>
          </a:p>
          <a:p>
            <a:pPr marL="0" indent="0">
              <a:buNone/>
            </a:pPr>
            <a:endParaRPr lang="en-US" sz="1200" dirty="0"/>
          </a:p>
          <a:p>
            <a:pPr marL="0" indent="0">
              <a:buNone/>
            </a:pPr>
            <a:r>
              <a:rPr lang="en-US" sz="1200" dirty="0"/>
              <a:t>The isolation between one VPC user and all other users of the same cloud (other VPC users as well as other public cloud users) is achieved normally through allocation of a private IP subnet and a virtual communication construct (such as a VLAN or a set of encrypted communication channels) per user.”</a:t>
            </a:r>
            <a:br>
              <a:rPr lang="en-US" sz="1200" dirty="0"/>
            </a:br>
            <a:r>
              <a:rPr lang="en-US" sz="1200" dirty="0"/>
              <a:t>(https://</a:t>
            </a:r>
            <a:r>
              <a:rPr lang="en-US" sz="1200" dirty="0" err="1"/>
              <a:t>en.wikipedia.org</a:t>
            </a:r>
            <a:r>
              <a:rPr lang="en-US" sz="1200" dirty="0"/>
              <a:t>/wiki/</a:t>
            </a:r>
            <a:r>
              <a:rPr lang="en-US" sz="1200" dirty="0" err="1"/>
              <a:t>Virtual_private_cloud</a:t>
            </a:r>
            <a:r>
              <a:rPr lang="en-US" sz="1200" dirty="0"/>
              <a:t>)</a:t>
            </a:r>
          </a:p>
        </p:txBody>
      </p:sp>
    </p:spTree>
    <p:extLst>
      <p:ext uri="{BB962C8B-B14F-4D97-AF65-F5344CB8AC3E}">
        <p14:creationId xmlns:p14="http://schemas.microsoft.com/office/powerpoint/2010/main" val="24791369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A66B73-C853-C242-B5AA-A4441464D00C}"/>
              </a:ext>
            </a:extLst>
          </p:cNvPr>
          <p:cNvSpPr>
            <a:spLocks noGrp="1"/>
          </p:cNvSpPr>
          <p:nvPr>
            <p:ph idx="1"/>
          </p:nvPr>
        </p:nvSpPr>
        <p:spPr/>
        <p:txBody>
          <a:bodyPr/>
          <a:lstStyle/>
          <a:p>
            <a:pPr marL="0" indent="0">
              <a:buNone/>
            </a:pPr>
            <a:r>
              <a:rPr lang="en-US" dirty="0"/>
              <a:t>There are several online tutorials. Understanding  some terms is useful.</a:t>
            </a:r>
          </a:p>
          <a:p>
            <a:r>
              <a:rPr lang="en-US" sz="1200" dirty="0"/>
              <a:t>AWS has the concept of a </a:t>
            </a:r>
            <a:r>
              <a:rPr lang="en-US" sz="1200" u="sng" dirty="0"/>
              <a:t>Region</a:t>
            </a:r>
            <a:r>
              <a:rPr lang="en-US" sz="1200" dirty="0"/>
              <a:t>, which is a physical location around the world where we cluster data centers. We call each group of logical data centers an Availability Zone. Each AWS Region consists of multiple, isolated, and physically separate AZ's within a geographic area.</a:t>
            </a:r>
          </a:p>
          <a:p>
            <a:r>
              <a:rPr lang="en-US" sz="1200" dirty="0"/>
              <a:t>An </a:t>
            </a:r>
            <a:r>
              <a:rPr lang="en-US" sz="1200" u="sng" dirty="0"/>
              <a:t>Availability Zone (AZ)</a:t>
            </a:r>
            <a:r>
              <a:rPr lang="en-US" sz="1200" dirty="0"/>
              <a:t> is one or more discrete data centers with redundant power, networking, and connectivity in an AWS Region. AZs give customers the ability to operate production applications and databases that are more highly available, fault tolerant, and scalable than would be possible from a single data center.</a:t>
            </a:r>
          </a:p>
          <a:p>
            <a:r>
              <a:rPr lang="en-US" sz="1200" dirty="0"/>
              <a:t>A </a:t>
            </a:r>
            <a:r>
              <a:rPr lang="en-US" sz="1200" u="sng" dirty="0"/>
              <a:t>VPC is a virtual private cloud</a:t>
            </a:r>
            <a:r>
              <a:rPr lang="en-US" sz="1200" dirty="0"/>
              <a:t>, which works like a private network to isolate the resources within it. </a:t>
            </a:r>
          </a:p>
          <a:p>
            <a:r>
              <a:rPr lang="en-US" sz="1200" dirty="0"/>
              <a:t>A </a:t>
            </a:r>
            <a:r>
              <a:rPr lang="en-US" sz="1200" u="sng" dirty="0"/>
              <a:t>route table </a:t>
            </a:r>
            <a:r>
              <a:rPr lang="en-US" sz="1200" dirty="0"/>
              <a:t>contains a set of rules, called routes, that are used to determine where network traffic is directed. </a:t>
            </a:r>
          </a:p>
          <a:p>
            <a:r>
              <a:rPr lang="en-US" sz="1200" dirty="0"/>
              <a:t>A </a:t>
            </a:r>
            <a:r>
              <a:rPr lang="en-US" sz="1200" u="sng" dirty="0"/>
              <a:t>subnet</a:t>
            </a:r>
            <a:r>
              <a:rPr lang="en-US" sz="1200" dirty="0"/>
              <a:t> is a defined set of network IP addresses that are used to increase the security and efficiency of network communications. You can think of them like postal codes, used for routing packages from one location to another. </a:t>
            </a:r>
          </a:p>
          <a:p>
            <a:r>
              <a:rPr lang="en-US" sz="1200" dirty="0"/>
              <a:t>A </a:t>
            </a:r>
            <a:r>
              <a:rPr lang="en-US" sz="1200" u="sng" dirty="0"/>
              <a:t>network interface</a:t>
            </a:r>
            <a:r>
              <a:rPr lang="en-US" sz="1200" dirty="0"/>
              <a:t> represents a virtual network card. The network interface displays its network interface ID, subnet ID, VPC ID, security group, and the Availability Zone that it exists in. </a:t>
            </a:r>
          </a:p>
          <a:p>
            <a:r>
              <a:rPr lang="en-US" sz="1200" dirty="0"/>
              <a:t>A </a:t>
            </a:r>
            <a:r>
              <a:rPr lang="en-US" sz="1200" u="sng" dirty="0"/>
              <a:t>security group </a:t>
            </a:r>
            <a:r>
              <a:rPr lang="en-US" sz="1200" dirty="0"/>
              <a:t>is a set of rules that controls the network access to the resources it is associated with. Access is permitted only to and from the components defined in the security group's inbound and outbound rules. </a:t>
            </a:r>
          </a:p>
          <a:p>
            <a:r>
              <a:rPr lang="en-US" sz="1200" dirty="0"/>
              <a:t>An </a:t>
            </a:r>
            <a:r>
              <a:rPr lang="en-US" sz="1200" u="sng" dirty="0"/>
              <a:t>internet gateway </a:t>
            </a:r>
            <a:r>
              <a:rPr lang="en-US" sz="1200" dirty="0"/>
              <a:t>is a VPC component that allows communication between instances in your VPC and the internet. </a:t>
            </a:r>
          </a:p>
          <a:p>
            <a:r>
              <a:rPr lang="en-US" sz="1200" dirty="0"/>
              <a:t>A VPC endpoint enables you to privately connect your VPC to supported AWS services without using public IP addresses. </a:t>
            </a:r>
          </a:p>
          <a:p>
            <a:pPr marL="0" indent="0">
              <a:buNone/>
            </a:pPr>
            <a:r>
              <a:rPr lang="en-US" sz="1800" dirty="0"/>
              <a:t>All clouds have similar concepts but with different names.</a:t>
            </a:r>
          </a:p>
          <a:p>
            <a:endParaRPr lang="en-US" sz="1200" dirty="0"/>
          </a:p>
          <a:p>
            <a:endParaRPr lang="en-US" sz="1200" dirty="0"/>
          </a:p>
          <a:p>
            <a:pPr lvl="1"/>
            <a:endParaRPr lang="en-US" sz="1100" dirty="0"/>
          </a:p>
        </p:txBody>
      </p:sp>
      <p:sp>
        <p:nvSpPr>
          <p:cNvPr id="3" name="Title 2">
            <a:extLst>
              <a:ext uri="{FF2B5EF4-FFF2-40B4-BE49-F238E27FC236}">
                <a16:creationId xmlns:a16="http://schemas.microsoft.com/office/drawing/2014/main" id="{76310FAB-E76D-904F-875C-776D89F87ECC}"/>
              </a:ext>
            </a:extLst>
          </p:cNvPr>
          <p:cNvSpPr>
            <a:spLocks noGrp="1"/>
          </p:cNvSpPr>
          <p:nvPr>
            <p:ph type="title"/>
          </p:nvPr>
        </p:nvSpPr>
        <p:spPr/>
        <p:txBody>
          <a:bodyPr/>
          <a:lstStyle/>
          <a:p>
            <a:r>
              <a:rPr lang="en-US" dirty="0"/>
              <a:t>Some Terminology (AWS)</a:t>
            </a:r>
          </a:p>
        </p:txBody>
      </p:sp>
    </p:spTree>
    <p:extLst>
      <p:ext uri="{BB962C8B-B14F-4D97-AF65-F5344CB8AC3E}">
        <p14:creationId xmlns:p14="http://schemas.microsoft.com/office/powerpoint/2010/main" val="2757686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34CDA3F8-0150-5542-B6F3-D6376AE61D3C}"/>
              </a:ext>
            </a:extLst>
          </p:cNvPr>
          <p:cNvSpPr>
            <a:spLocks noGrp="1"/>
          </p:cNvSpPr>
          <p:nvPr>
            <p:ph idx="1"/>
          </p:nvPr>
        </p:nvSpPr>
        <p:spPr>
          <a:xfrm>
            <a:off x="152400" y="590550"/>
            <a:ext cx="8839200" cy="4000500"/>
          </a:xfrm>
        </p:spPr>
        <p:txBody>
          <a:bodyPr/>
          <a:lstStyle/>
          <a:p>
            <a:pPr>
              <a:spcBef>
                <a:spcPts val="0"/>
              </a:spcBef>
              <a:spcAft>
                <a:spcPts val="200"/>
              </a:spcAft>
            </a:pPr>
            <a:r>
              <a:rPr lang="en-US" sz="1800" dirty="0"/>
              <a:t>Well, actually, let’s not do that for now.</a:t>
            </a:r>
          </a:p>
          <a:p>
            <a:pPr>
              <a:spcBef>
                <a:spcPts val="0"/>
              </a:spcBef>
              <a:spcAft>
                <a:spcPts val="200"/>
              </a:spcAft>
            </a:pPr>
            <a:r>
              <a:rPr lang="en-US" sz="1800" dirty="0"/>
              <a:t>We are just going to create our first virtual machine.</a:t>
            </a:r>
          </a:p>
          <a:p>
            <a:pPr>
              <a:spcBef>
                <a:spcPts val="0"/>
              </a:spcBef>
              <a:spcAft>
                <a:spcPts val="200"/>
              </a:spcAft>
            </a:pPr>
            <a:r>
              <a:rPr lang="en-US" sz="1800" dirty="0"/>
              <a:t>But,</a:t>
            </a:r>
          </a:p>
          <a:p>
            <a:pPr lvl="1">
              <a:spcBef>
                <a:spcPts val="0"/>
              </a:spcBef>
              <a:spcAft>
                <a:spcPts val="200"/>
              </a:spcAft>
            </a:pPr>
            <a:r>
              <a:rPr lang="en-US" sz="1600" dirty="0"/>
              <a:t>The virtual machine is in my “default” VPC.</a:t>
            </a:r>
          </a:p>
          <a:p>
            <a:pPr lvl="1">
              <a:spcBef>
                <a:spcPts val="0"/>
              </a:spcBef>
              <a:spcAft>
                <a:spcPts val="200"/>
              </a:spcAft>
            </a:pPr>
            <a:r>
              <a:rPr lang="en-US" sz="1600" dirty="0"/>
              <a:t>Setting up and using the VM requires understanding some of the concepts.</a:t>
            </a:r>
          </a:p>
          <a:p>
            <a:pPr>
              <a:spcBef>
                <a:spcPts val="0"/>
              </a:spcBef>
              <a:spcAft>
                <a:spcPts val="200"/>
              </a:spcAft>
            </a:pPr>
            <a:r>
              <a:rPr lang="en-US" sz="1800" dirty="0"/>
              <a:t>We can mostly just use the EC2 wizard for now.</a:t>
            </a:r>
          </a:p>
          <a:p>
            <a:pPr>
              <a:spcBef>
                <a:spcPts val="0"/>
              </a:spcBef>
              <a:spcAft>
                <a:spcPts val="200"/>
              </a:spcAft>
            </a:pPr>
            <a:r>
              <a:rPr lang="en-US" sz="1800" dirty="0"/>
              <a:t>I am going to set up a VM to host our first cloud application</a:t>
            </a:r>
          </a:p>
          <a:p>
            <a:pPr lvl="1">
              <a:spcBef>
                <a:spcPts val="0"/>
              </a:spcBef>
              <a:spcAft>
                <a:spcPts val="200"/>
              </a:spcAft>
            </a:pPr>
            <a:r>
              <a:rPr lang="en-US" sz="1600" dirty="0"/>
              <a:t>I will deploy the application and supporting SW.</a:t>
            </a:r>
          </a:p>
          <a:p>
            <a:pPr lvl="1">
              <a:spcBef>
                <a:spcPts val="0"/>
              </a:spcBef>
              <a:spcAft>
                <a:spcPts val="200"/>
              </a:spcAft>
            </a:pPr>
            <a:r>
              <a:rPr lang="en-US" sz="1600" dirty="0"/>
              <a:t>Basic tasks:</a:t>
            </a:r>
          </a:p>
          <a:p>
            <a:pPr marL="1257300" lvl="2" indent="-342900">
              <a:spcBef>
                <a:spcPts val="0"/>
              </a:spcBef>
              <a:spcAft>
                <a:spcPts val="200"/>
              </a:spcAft>
              <a:buFont typeface="+mj-lt"/>
              <a:buAutoNum type="arabicPeriod"/>
            </a:pPr>
            <a:r>
              <a:rPr lang="en-US" sz="1400" dirty="0"/>
              <a:t>Configure and deploy VM, SSH credentials, security group rules.</a:t>
            </a:r>
          </a:p>
          <a:p>
            <a:pPr marL="1257300" lvl="2" indent="-342900">
              <a:spcBef>
                <a:spcPts val="0"/>
              </a:spcBef>
              <a:spcAft>
                <a:spcPts val="200"/>
              </a:spcAft>
              <a:buFont typeface="+mj-lt"/>
              <a:buAutoNum type="arabicPeriod"/>
            </a:pPr>
            <a:r>
              <a:rPr lang="en-US" sz="1400" dirty="0"/>
              <a:t>Install supporting software: Python, MySQL.</a:t>
            </a:r>
          </a:p>
          <a:p>
            <a:pPr marL="1257300" lvl="2" indent="-342900">
              <a:spcBef>
                <a:spcPts val="0"/>
              </a:spcBef>
              <a:spcAft>
                <a:spcPts val="200"/>
              </a:spcAft>
              <a:buFont typeface="+mj-lt"/>
              <a:buAutoNum type="arabicPeriod"/>
            </a:pPr>
            <a:r>
              <a:rPr lang="en-US" sz="1400" dirty="0"/>
              <a:t>Set up the database and deploy the application.</a:t>
            </a:r>
          </a:p>
          <a:p>
            <a:pPr marL="1257300" lvl="2" indent="-342900">
              <a:spcBef>
                <a:spcPts val="0"/>
              </a:spcBef>
              <a:spcAft>
                <a:spcPts val="200"/>
              </a:spcAft>
              <a:buFont typeface="+mj-lt"/>
              <a:buAutoNum type="arabicPeriod"/>
            </a:pPr>
            <a:r>
              <a:rPr lang="en-US" sz="1400" dirty="0"/>
              <a:t>Run “Hello World” test.</a:t>
            </a:r>
          </a:p>
          <a:p>
            <a:pPr marL="457200">
              <a:spcBef>
                <a:spcPts val="0"/>
              </a:spcBef>
              <a:spcAft>
                <a:spcPts val="200"/>
              </a:spcAft>
            </a:pPr>
            <a:r>
              <a:rPr lang="en-US" sz="1800" u="sng" dirty="0"/>
              <a:t>But first, let’s walk through the application structure and implementation.</a:t>
            </a:r>
          </a:p>
          <a:p>
            <a:pPr>
              <a:spcBef>
                <a:spcPts val="0"/>
              </a:spcBef>
              <a:spcAft>
                <a:spcPts val="200"/>
              </a:spcAft>
            </a:pPr>
            <a:endParaRPr lang="en-US" sz="1800" dirty="0"/>
          </a:p>
        </p:txBody>
      </p:sp>
      <p:sp>
        <p:nvSpPr>
          <p:cNvPr id="5" name="Title 4">
            <a:extLst>
              <a:ext uri="{FF2B5EF4-FFF2-40B4-BE49-F238E27FC236}">
                <a16:creationId xmlns:a16="http://schemas.microsoft.com/office/drawing/2014/main" id="{5C255728-59D6-CD4F-B51B-82011BC2E3BB}"/>
              </a:ext>
            </a:extLst>
          </p:cNvPr>
          <p:cNvSpPr>
            <a:spLocks noGrp="1"/>
          </p:cNvSpPr>
          <p:nvPr>
            <p:ph type="title"/>
          </p:nvPr>
        </p:nvSpPr>
        <p:spPr/>
        <p:txBody>
          <a:bodyPr/>
          <a:lstStyle/>
          <a:p>
            <a:r>
              <a:rPr lang="en-US" dirty="0"/>
              <a:t>Let’s Build our First VPC</a:t>
            </a:r>
          </a:p>
        </p:txBody>
      </p:sp>
    </p:spTree>
    <p:extLst>
      <p:ext uri="{BB962C8B-B14F-4D97-AF65-F5344CB8AC3E}">
        <p14:creationId xmlns:p14="http://schemas.microsoft.com/office/powerpoint/2010/main" val="22937471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Full Stack Application</a:t>
            </a:r>
            <a:br>
              <a:rPr lang="en-US" altLang="en-US" sz="2800" i="1" dirty="0">
                <a:solidFill>
                  <a:schemeClr val="bg1"/>
                </a:solidFill>
              </a:rPr>
            </a:br>
            <a:r>
              <a:rPr lang="en-US" altLang="en-US" sz="2800" i="1" dirty="0">
                <a:solidFill>
                  <a:schemeClr val="bg1"/>
                </a:solidFill>
              </a:rPr>
              <a:t>Introduction</a:t>
            </a:r>
          </a:p>
        </p:txBody>
      </p:sp>
      <p:sp>
        <p:nvSpPr>
          <p:cNvPr id="10" name="TextBox 11">
            <a:extLst>
              <a:ext uri="{FF2B5EF4-FFF2-40B4-BE49-F238E27FC236}">
                <a16:creationId xmlns:a16="http://schemas.microsoft.com/office/drawing/2014/main" id="{F18F97BA-1FBA-5E40-A607-87B574781757}"/>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23</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17968834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6737CD-0CA9-1E43-BAC7-3DEE4EDF7A5C}"/>
              </a:ext>
            </a:extLst>
          </p:cNvPr>
          <p:cNvSpPr>
            <a:spLocks noGrp="1"/>
          </p:cNvSpPr>
          <p:nvPr>
            <p:ph type="title"/>
          </p:nvPr>
        </p:nvSpPr>
        <p:spPr/>
        <p:txBody>
          <a:bodyPr/>
          <a:lstStyle/>
          <a:p>
            <a:r>
              <a:rPr lang="en-US" dirty="0"/>
              <a:t>Full Stack Application</a:t>
            </a:r>
          </a:p>
        </p:txBody>
      </p:sp>
      <p:pic>
        <p:nvPicPr>
          <p:cNvPr id="4" name="Picture 3">
            <a:extLst>
              <a:ext uri="{FF2B5EF4-FFF2-40B4-BE49-F238E27FC236}">
                <a16:creationId xmlns:a16="http://schemas.microsoft.com/office/drawing/2014/main" id="{E63B9276-9AF4-6541-B2A5-8BFC8AEBC642}"/>
              </a:ext>
            </a:extLst>
          </p:cNvPr>
          <p:cNvPicPr>
            <a:picLocks noChangeAspect="1"/>
          </p:cNvPicPr>
          <p:nvPr/>
        </p:nvPicPr>
        <p:blipFill>
          <a:blip r:embed="rId2"/>
          <a:stretch>
            <a:fillRect/>
          </a:stretch>
        </p:blipFill>
        <p:spPr>
          <a:xfrm>
            <a:off x="53340" y="701041"/>
            <a:ext cx="4707194" cy="2667000"/>
          </a:xfrm>
          <a:prstGeom prst="rect">
            <a:avLst/>
          </a:prstGeom>
        </p:spPr>
      </p:pic>
      <p:pic>
        <p:nvPicPr>
          <p:cNvPr id="5" name="Picture 4">
            <a:extLst>
              <a:ext uri="{FF2B5EF4-FFF2-40B4-BE49-F238E27FC236}">
                <a16:creationId xmlns:a16="http://schemas.microsoft.com/office/drawing/2014/main" id="{F80D89F8-69A7-CB42-8B51-39A24824AAC0}"/>
              </a:ext>
            </a:extLst>
          </p:cNvPr>
          <p:cNvPicPr>
            <a:picLocks noChangeAspect="1"/>
          </p:cNvPicPr>
          <p:nvPr/>
        </p:nvPicPr>
        <p:blipFill>
          <a:blip r:embed="rId3"/>
          <a:stretch>
            <a:fillRect/>
          </a:stretch>
        </p:blipFill>
        <p:spPr>
          <a:xfrm>
            <a:off x="91439" y="514351"/>
            <a:ext cx="3588027" cy="228600"/>
          </a:xfrm>
          <a:prstGeom prst="rect">
            <a:avLst/>
          </a:prstGeom>
        </p:spPr>
      </p:pic>
      <p:pic>
        <p:nvPicPr>
          <p:cNvPr id="6" name="Picture 5">
            <a:extLst>
              <a:ext uri="{FF2B5EF4-FFF2-40B4-BE49-F238E27FC236}">
                <a16:creationId xmlns:a16="http://schemas.microsoft.com/office/drawing/2014/main" id="{3D5D63E1-1577-D843-87F9-4205EB1273AC}"/>
              </a:ext>
            </a:extLst>
          </p:cNvPr>
          <p:cNvPicPr>
            <a:picLocks noChangeAspect="1"/>
          </p:cNvPicPr>
          <p:nvPr/>
        </p:nvPicPr>
        <p:blipFill>
          <a:blip r:embed="rId4"/>
          <a:stretch>
            <a:fillRect/>
          </a:stretch>
        </p:blipFill>
        <p:spPr>
          <a:xfrm>
            <a:off x="4798633" y="628651"/>
            <a:ext cx="4143103" cy="1257300"/>
          </a:xfrm>
          <a:prstGeom prst="rect">
            <a:avLst/>
          </a:prstGeom>
        </p:spPr>
      </p:pic>
      <p:sp>
        <p:nvSpPr>
          <p:cNvPr id="7" name="Rectangle 6">
            <a:extLst>
              <a:ext uri="{FF2B5EF4-FFF2-40B4-BE49-F238E27FC236}">
                <a16:creationId xmlns:a16="http://schemas.microsoft.com/office/drawing/2014/main" id="{A5AA032A-EE50-3345-BB66-361B0DB87305}"/>
              </a:ext>
            </a:extLst>
          </p:cNvPr>
          <p:cNvSpPr/>
          <p:nvPr/>
        </p:nvSpPr>
        <p:spPr>
          <a:xfrm>
            <a:off x="15240" y="3385415"/>
            <a:ext cx="4572000" cy="276999"/>
          </a:xfrm>
          <a:prstGeom prst="rect">
            <a:avLst/>
          </a:prstGeom>
        </p:spPr>
        <p:txBody>
          <a:bodyPr>
            <a:spAutoFit/>
          </a:bodyPr>
          <a:lstStyle/>
          <a:p>
            <a:r>
              <a:rPr lang="en-US" sz="1200" dirty="0"/>
              <a:t>https://</a:t>
            </a:r>
            <a:r>
              <a:rPr lang="en-US" sz="1200" dirty="0" err="1"/>
              <a:t>www.webopedia.com</a:t>
            </a:r>
            <a:r>
              <a:rPr lang="en-US" sz="1200" dirty="0"/>
              <a:t>/definitions/full-stack/</a:t>
            </a:r>
          </a:p>
        </p:txBody>
      </p:sp>
      <p:sp>
        <p:nvSpPr>
          <p:cNvPr id="8" name="Rectangle 7">
            <a:extLst>
              <a:ext uri="{FF2B5EF4-FFF2-40B4-BE49-F238E27FC236}">
                <a16:creationId xmlns:a16="http://schemas.microsoft.com/office/drawing/2014/main" id="{12447972-F8A7-F945-BB6D-641E3A3DFE6F}"/>
              </a:ext>
            </a:extLst>
          </p:cNvPr>
          <p:cNvSpPr/>
          <p:nvPr/>
        </p:nvSpPr>
        <p:spPr>
          <a:xfrm>
            <a:off x="4783394" y="1931783"/>
            <a:ext cx="3810000" cy="276999"/>
          </a:xfrm>
          <a:prstGeom prst="rect">
            <a:avLst/>
          </a:prstGeom>
        </p:spPr>
        <p:txBody>
          <a:bodyPr wrap="square">
            <a:spAutoFit/>
          </a:bodyPr>
          <a:lstStyle/>
          <a:p>
            <a:r>
              <a:rPr lang="en-US" sz="1200" dirty="0"/>
              <a:t>https://www.w3schools.com/</a:t>
            </a:r>
            <a:r>
              <a:rPr lang="en-US" sz="1200" dirty="0" err="1"/>
              <a:t>whatis</a:t>
            </a:r>
            <a:r>
              <a:rPr lang="en-US" sz="1200" dirty="0"/>
              <a:t>/</a:t>
            </a:r>
            <a:r>
              <a:rPr lang="en-US" sz="1200" dirty="0" err="1"/>
              <a:t>whatis_fullstack.asp</a:t>
            </a:r>
            <a:endParaRPr lang="en-US" sz="1200" dirty="0"/>
          </a:p>
        </p:txBody>
      </p:sp>
      <p:sp>
        <p:nvSpPr>
          <p:cNvPr id="9" name="TextBox 8">
            <a:extLst>
              <a:ext uri="{FF2B5EF4-FFF2-40B4-BE49-F238E27FC236}">
                <a16:creationId xmlns:a16="http://schemas.microsoft.com/office/drawing/2014/main" id="{79FDE07C-22BB-1D45-953A-C699E57E4F20}"/>
              </a:ext>
            </a:extLst>
          </p:cNvPr>
          <p:cNvSpPr txBox="1"/>
          <p:nvPr/>
        </p:nvSpPr>
        <p:spPr>
          <a:xfrm>
            <a:off x="4596287" y="2876550"/>
            <a:ext cx="4566763" cy="1938992"/>
          </a:xfrm>
          <a:prstGeom prst="rect">
            <a:avLst/>
          </a:prstGeom>
          <a:noFill/>
        </p:spPr>
        <p:txBody>
          <a:bodyPr wrap="none" rtlCol="0">
            <a:spAutoFit/>
          </a:bodyPr>
          <a:lstStyle/>
          <a:p>
            <a:pPr marL="285750" indent="-285750">
              <a:buFont typeface="Arial" panose="020B0604020202020204" pitchFamily="34" charset="0"/>
              <a:buChar char="•"/>
            </a:pPr>
            <a:r>
              <a:rPr lang="en-US" sz="1400" dirty="0"/>
              <a:t>There are courses that cover topics:</a:t>
            </a:r>
          </a:p>
          <a:p>
            <a:pPr marL="742950" lvl="1" indent="-285750">
              <a:buFont typeface="Arial" panose="020B0604020202020204" pitchFamily="34" charset="0"/>
              <a:buChar char="•"/>
            </a:pPr>
            <a:r>
              <a:rPr lang="en-US" sz="1200" dirty="0"/>
              <a:t>COMS W4156: Advanced Software Engineering</a:t>
            </a:r>
          </a:p>
          <a:p>
            <a:pPr marL="742950" lvl="1" indent="-285750">
              <a:buFont typeface="Arial" panose="020B0604020202020204" pitchFamily="34" charset="0"/>
              <a:buChar char="•"/>
            </a:pPr>
            <a:r>
              <a:rPr lang="en-US" sz="1200" dirty="0"/>
              <a:t>COMS W4111: Introduction to Databases</a:t>
            </a:r>
          </a:p>
          <a:p>
            <a:pPr marL="742950" lvl="1" indent="-285750">
              <a:buFont typeface="Arial" panose="020B0604020202020204" pitchFamily="34" charset="0"/>
              <a:buChar char="•"/>
            </a:pPr>
            <a:r>
              <a:rPr lang="en-US" sz="1200" dirty="0"/>
              <a:t>COMS W4170 - User Interface Design</a:t>
            </a:r>
          </a:p>
          <a:p>
            <a:pPr marL="285750" indent="-285750">
              <a:buFont typeface="Arial" panose="020B0604020202020204" pitchFamily="34" charset="0"/>
              <a:buChar char="•"/>
            </a:pPr>
            <a:r>
              <a:rPr lang="en-US" sz="1400" dirty="0"/>
              <a:t>This course will focus on cloud realization, microservices</a:t>
            </a:r>
            <a:br>
              <a:rPr lang="en-US" sz="1400" dirty="0"/>
            </a:br>
            <a:r>
              <a:rPr lang="en-US" sz="1400" dirty="0"/>
              <a:t>and application patterns, ... ...</a:t>
            </a:r>
          </a:p>
          <a:p>
            <a:pPr marL="285750" indent="-285750">
              <a:buFont typeface="Arial" panose="020B0604020202020204" pitchFamily="34" charset="0"/>
              <a:buChar char="•"/>
            </a:pPr>
            <a:r>
              <a:rPr lang="en-US" sz="1400" dirty="0"/>
              <a:t>Also, I am not great at UIs ... ... We will not emphasize</a:t>
            </a:r>
            <a:br>
              <a:rPr lang="en-US" sz="1400" dirty="0"/>
            </a:br>
            <a:r>
              <a:rPr lang="en-US" sz="1400" dirty="0"/>
              <a:t>or require a lot of UI work.</a:t>
            </a:r>
          </a:p>
          <a:p>
            <a:pPr marL="742950" lvl="1"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902665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7378B-0775-2B44-9A34-8361CC3866B7}"/>
              </a:ext>
            </a:extLst>
          </p:cNvPr>
          <p:cNvSpPr>
            <a:spLocks noGrp="1"/>
          </p:cNvSpPr>
          <p:nvPr>
            <p:ph type="title"/>
          </p:nvPr>
        </p:nvSpPr>
        <p:spPr/>
        <p:txBody>
          <a:bodyPr/>
          <a:lstStyle/>
          <a:p>
            <a:r>
              <a:rPr lang="en-US" dirty="0"/>
              <a:t>Sample Application Structure</a:t>
            </a:r>
          </a:p>
        </p:txBody>
      </p:sp>
      <p:sp>
        <p:nvSpPr>
          <p:cNvPr id="3" name="Content Placeholder 2">
            <a:extLst>
              <a:ext uri="{FF2B5EF4-FFF2-40B4-BE49-F238E27FC236}">
                <a16:creationId xmlns:a16="http://schemas.microsoft.com/office/drawing/2014/main" id="{6C2FBC7F-FA72-E74B-8D87-64FBB4FC805F}"/>
              </a:ext>
            </a:extLst>
          </p:cNvPr>
          <p:cNvSpPr>
            <a:spLocks noGrp="1"/>
          </p:cNvSpPr>
          <p:nvPr>
            <p:ph idx="1"/>
          </p:nvPr>
        </p:nvSpPr>
        <p:spPr>
          <a:xfrm>
            <a:off x="76200" y="486901"/>
            <a:ext cx="3581400" cy="4038600"/>
          </a:xfrm>
        </p:spPr>
        <p:txBody>
          <a:bodyPr/>
          <a:lstStyle/>
          <a:p>
            <a:r>
              <a:rPr lang="en-US" sz="1400" dirty="0"/>
              <a:t>Browser Application:</a:t>
            </a:r>
          </a:p>
          <a:p>
            <a:pPr lvl="1"/>
            <a:r>
              <a:rPr lang="en-US" sz="1200" dirty="0"/>
              <a:t>Content: HTML, CSS, ... ...</a:t>
            </a:r>
          </a:p>
          <a:p>
            <a:pPr lvl="1"/>
            <a:r>
              <a:rPr lang="en-US" sz="1200" dirty="0"/>
              <a:t>MVVM with Angular CLI</a:t>
            </a:r>
          </a:p>
          <a:p>
            <a:r>
              <a:rPr lang="en-US" sz="1400" dirty="0"/>
              <a:t>Static Content:</a:t>
            </a:r>
          </a:p>
          <a:p>
            <a:pPr lvl="1"/>
            <a:r>
              <a:rPr lang="en-US" sz="1200" dirty="0"/>
              <a:t>S3 Bucket</a:t>
            </a:r>
          </a:p>
          <a:p>
            <a:pPr lvl="1"/>
            <a:r>
              <a:rPr lang="en-US" sz="1200" dirty="0"/>
              <a:t>Web site hosting</a:t>
            </a:r>
          </a:p>
          <a:p>
            <a:r>
              <a:rPr lang="en-US" sz="1400" dirty="0"/>
              <a:t>Server: Amazon EC2 instance (IaaS)</a:t>
            </a:r>
          </a:p>
          <a:p>
            <a:pPr lvl="1"/>
            <a:r>
              <a:rPr lang="en-US" sz="1200" dirty="0"/>
              <a:t>Linux</a:t>
            </a:r>
          </a:p>
          <a:p>
            <a:pPr lvl="1"/>
            <a:r>
              <a:rPr lang="en-US" sz="1200" dirty="0"/>
              <a:t>Web Application Server</a:t>
            </a:r>
          </a:p>
          <a:p>
            <a:pPr lvl="2"/>
            <a:r>
              <a:rPr lang="en-US" sz="1100" dirty="0"/>
              <a:t>Flask</a:t>
            </a:r>
          </a:p>
          <a:p>
            <a:pPr lvl="2"/>
            <a:r>
              <a:rPr lang="en-US" sz="1100" dirty="0"/>
              <a:t>Python</a:t>
            </a:r>
          </a:p>
          <a:p>
            <a:r>
              <a:rPr lang="en-US" sz="1400" dirty="0"/>
              <a:t>Database: Amazon RDS (DBaaS)</a:t>
            </a:r>
          </a:p>
          <a:p>
            <a:pPr lvl="1"/>
            <a:r>
              <a:rPr lang="en-US" sz="1300" dirty="0"/>
              <a:t>Simple tables</a:t>
            </a:r>
          </a:p>
          <a:p>
            <a:pPr lvl="1"/>
            <a:r>
              <a:rPr lang="en-US" sz="1300" dirty="0"/>
              <a:t>MySQL Database Server</a:t>
            </a:r>
          </a:p>
          <a:p>
            <a:r>
              <a:rPr lang="en-US" sz="1400" dirty="0"/>
              <a:t>Lifecycle:</a:t>
            </a:r>
          </a:p>
          <a:p>
            <a:pPr lvl="1"/>
            <a:r>
              <a:rPr lang="en-US" sz="1200" dirty="0"/>
              <a:t>Develop and demo locally</a:t>
            </a:r>
          </a:p>
          <a:p>
            <a:pPr lvl="1"/>
            <a:r>
              <a:rPr lang="en-US" sz="1200" dirty="0"/>
              <a:t>Deploy and configure onto AWS</a:t>
            </a:r>
          </a:p>
          <a:p>
            <a:pPr lvl="1"/>
            <a:r>
              <a:rPr lang="en-US" sz="1200" dirty="0"/>
              <a:t>Will work on CI/CD later.</a:t>
            </a:r>
          </a:p>
        </p:txBody>
      </p:sp>
      <p:pic>
        <p:nvPicPr>
          <p:cNvPr id="4" name="Picture 3">
            <a:extLst>
              <a:ext uri="{FF2B5EF4-FFF2-40B4-BE49-F238E27FC236}">
                <a16:creationId xmlns:a16="http://schemas.microsoft.com/office/drawing/2014/main" id="{32EDF9BF-5044-4347-B236-19E573F80E59}"/>
              </a:ext>
            </a:extLst>
          </p:cNvPr>
          <p:cNvPicPr>
            <a:picLocks noChangeAspect="1"/>
          </p:cNvPicPr>
          <p:nvPr/>
        </p:nvPicPr>
        <p:blipFill>
          <a:blip r:embed="rId2"/>
          <a:stretch>
            <a:fillRect/>
          </a:stretch>
        </p:blipFill>
        <p:spPr>
          <a:xfrm>
            <a:off x="3276600" y="486901"/>
            <a:ext cx="5719429" cy="3038585"/>
          </a:xfrm>
          <a:prstGeom prst="rect">
            <a:avLst/>
          </a:prstGeom>
        </p:spPr>
      </p:pic>
      <p:sp>
        <p:nvSpPr>
          <p:cNvPr id="6" name="TextBox 5">
            <a:extLst>
              <a:ext uri="{FF2B5EF4-FFF2-40B4-BE49-F238E27FC236}">
                <a16:creationId xmlns:a16="http://schemas.microsoft.com/office/drawing/2014/main" id="{FAE8881E-D2BE-C64B-92B8-72923A1BD72C}"/>
              </a:ext>
            </a:extLst>
          </p:cNvPr>
          <p:cNvSpPr txBox="1"/>
          <p:nvPr/>
        </p:nvSpPr>
        <p:spPr>
          <a:xfrm>
            <a:off x="4459914" y="3393025"/>
            <a:ext cx="3733800"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6"/>
                </a:solidFill>
              </a:rPr>
              <a:t>Two security groups:</a:t>
            </a:r>
          </a:p>
          <a:p>
            <a:pPr marL="742950" lvl="1" indent="-285750">
              <a:buFont typeface="Arial" panose="020B0604020202020204" pitchFamily="34" charset="0"/>
              <a:buChar char="•"/>
            </a:pPr>
            <a:r>
              <a:rPr lang="en-US" sz="1600" dirty="0">
                <a:solidFill>
                  <a:schemeClr val="accent6"/>
                </a:solidFill>
              </a:rPr>
              <a:t>One for EC2 instance</a:t>
            </a:r>
          </a:p>
          <a:p>
            <a:pPr marL="742950" lvl="1" indent="-285750">
              <a:buFont typeface="Arial" panose="020B0604020202020204" pitchFamily="34" charset="0"/>
              <a:buChar char="•"/>
            </a:pPr>
            <a:r>
              <a:rPr lang="en-US" sz="1600" dirty="0">
                <a:solidFill>
                  <a:schemeClr val="accent6"/>
                </a:solidFill>
              </a:rPr>
              <a:t>One for RDS</a:t>
            </a:r>
          </a:p>
          <a:p>
            <a:pPr marL="285750" indent="-285750">
              <a:buFont typeface="Arial" panose="020B0604020202020204" pitchFamily="34" charset="0"/>
              <a:buChar char="•"/>
            </a:pPr>
            <a:r>
              <a:rPr lang="en-US" sz="1600" dirty="0">
                <a:solidFill>
                  <a:schemeClr val="accent6"/>
                </a:solidFill>
              </a:rPr>
              <a:t>Slightly more secure than 1 SG.</a:t>
            </a:r>
          </a:p>
          <a:p>
            <a:pPr marL="285750" indent="-285750">
              <a:buFont typeface="Arial" panose="020B0604020202020204" pitchFamily="34" charset="0"/>
              <a:buChar char="•"/>
            </a:pPr>
            <a:r>
              <a:rPr lang="en-US" sz="1600" dirty="0">
                <a:solidFill>
                  <a:schemeClr val="accent6"/>
                </a:solidFill>
              </a:rPr>
              <a:t>Will cover security later.</a:t>
            </a:r>
          </a:p>
        </p:txBody>
      </p:sp>
    </p:spTree>
    <p:extLst>
      <p:ext uri="{BB962C8B-B14F-4D97-AF65-F5344CB8AC3E}">
        <p14:creationId xmlns:p14="http://schemas.microsoft.com/office/powerpoint/2010/main" val="4772334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User Interface</a:t>
            </a:r>
          </a:p>
          <a:p>
            <a:pPr algn="ctr"/>
            <a:r>
              <a:rPr lang="en-US" altLang="en-US" sz="2800" i="1" dirty="0">
                <a:solidFill>
                  <a:schemeClr val="bg1"/>
                </a:solidFill>
              </a:rPr>
              <a:t>(https://</a:t>
            </a:r>
            <a:r>
              <a:rPr lang="en-US" altLang="en-US" sz="2800" i="1" dirty="0" err="1">
                <a:solidFill>
                  <a:schemeClr val="bg1"/>
                </a:solidFill>
              </a:rPr>
              <a:t>github.com</a:t>
            </a:r>
            <a:r>
              <a:rPr lang="en-US" altLang="en-US" sz="2800" i="1" dirty="0">
                <a:solidFill>
                  <a:schemeClr val="bg1"/>
                </a:solidFill>
              </a:rPr>
              <a:t>/</a:t>
            </a:r>
            <a:r>
              <a:rPr lang="en-US" altLang="en-US" sz="2800" i="1" dirty="0" err="1">
                <a:solidFill>
                  <a:schemeClr val="bg1"/>
                </a:solidFill>
              </a:rPr>
              <a:t>donald</a:t>
            </a:r>
            <a:r>
              <a:rPr lang="en-US" altLang="en-US" sz="2800" i="1" dirty="0">
                <a:solidFill>
                  <a:schemeClr val="bg1"/>
                </a:solidFill>
              </a:rPr>
              <a:t>-f-</a:t>
            </a:r>
            <a:r>
              <a:rPr lang="en-US" altLang="en-US" sz="2800" i="1" dirty="0" err="1">
                <a:solidFill>
                  <a:schemeClr val="bg1"/>
                </a:solidFill>
              </a:rPr>
              <a:t>ferguson</a:t>
            </a:r>
            <a:r>
              <a:rPr lang="en-US" altLang="en-US" sz="2800" i="1" dirty="0">
                <a:solidFill>
                  <a:schemeClr val="bg1"/>
                </a:solidFill>
              </a:rPr>
              <a:t>/demo-</a:t>
            </a:r>
            <a:r>
              <a:rPr lang="en-US" altLang="en-US" sz="2800" i="1" dirty="0" err="1">
                <a:solidFill>
                  <a:schemeClr val="bg1"/>
                </a:solidFill>
              </a:rPr>
              <a:t>ui.git</a:t>
            </a:r>
            <a:r>
              <a:rPr lang="en-US" altLang="en-US" sz="2800" i="1" dirty="0">
                <a:solidFill>
                  <a:schemeClr val="bg1"/>
                </a:solidFill>
              </a:rPr>
              <a:t>)</a:t>
            </a:r>
          </a:p>
        </p:txBody>
      </p:sp>
      <p:sp>
        <p:nvSpPr>
          <p:cNvPr id="10" name="TextBox 11">
            <a:extLst>
              <a:ext uri="{FF2B5EF4-FFF2-40B4-BE49-F238E27FC236}">
                <a16:creationId xmlns:a16="http://schemas.microsoft.com/office/drawing/2014/main" id="{F18F97BA-1FBA-5E40-A607-87B574781757}"/>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26</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14001567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50C5FD1D-C4E6-7D4A-AB22-BCC9980E4E83}"/>
              </a:ext>
            </a:extLst>
          </p:cNvPr>
          <p:cNvSpPr>
            <a:spLocks noGrp="1"/>
          </p:cNvSpPr>
          <p:nvPr>
            <p:ph idx="1"/>
          </p:nvPr>
        </p:nvSpPr>
        <p:spPr>
          <a:xfrm>
            <a:off x="5029200" y="444318"/>
            <a:ext cx="3962400" cy="4184831"/>
          </a:xfrm>
        </p:spPr>
        <p:txBody>
          <a:bodyPr/>
          <a:lstStyle/>
          <a:p>
            <a:r>
              <a:rPr lang="en-US" sz="1400" dirty="0"/>
              <a:t>HTML define the elements, e.g.</a:t>
            </a:r>
          </a:p>
          <a:p>
            <a:pPr lvl="1"/>
            <a:r>
              <a:rPr lang="en-US" sz="1200" dirty="0"/>
              <a:t>Sections</a:t>
            </a:r>
          </a:p>
          <a:p>
            <a:pPr lvl="1"/>
            <a:r>
              <a:rPr lang="en-US" sz="1200" dirty="0"/>
              <a:t>Headers</a:t>
            </a:r>
          </a:p>
          <a:p>
            <a:pPr lvl="1"/>
            <a:r>
              <a:rPr lang="en-US" sz="1200" dirty="0"/>
              <a:t>Paragraphs</a:t>
            </a:r>
          </a:p>
          <a:p>
            <a:pPr lvl="1"/>
            <a:r>
              <a:rPr lang="en-US" sz="1200" dirty="0"/>
              <a:t>Input fields</a:t>
            </a:r>
          </a:p>
          <a:p>
            <a:r>
              <a:rPr lang="en-US" sz="1400" dirty="0"/>
              <a:t>CSS defines the layout and style, e.g.</a:t>
            </a:r>
          </a:p>
          <a:p>
            <a:pPr lvl="1"/>
            <a:r>
              <a:rPr lang="en-US" sz="1200" dirty="0"/>
              <a:t>Font sizes and colors</a:t>
            </a:r>
          </a:p>
          <a:p>
            <a:pPr lvl="1"/>
            <a:r>
              <a:rPr lang="en-US" sz="1200" dirty="0"/>
              <a:t>Rows and columns, and widths</a:t>
            </a:r>
          </a:p>
          <a:p>
            <a:pPr lvl="1"/>
            <a:r>
              <a:rPr lang="en-US" sz="1200" dirty="0"/>
              <a:t>Spacing, line breaks, ... ...</a:t>
            </a:r>
          </a:p>
          <a:p>
            <a:r>
              <a:rPr lang="en-US" sz="1400" dirty="0"/>
              <a:t>Angular (or React, AngularJS) provides a framework for building interactive applications and MVVM, e.g.</a:t>
            </a:r>
          </a:p>
          <a:p>
            <a:pPr lvl="1"/>
            <a:r>
              <a:rPr lang="en-US" sz="1200" dirty="0"/>
              <a:t>Application, module, ...</a:t>
            </a:r>
          </a:p>
          <a:p>
            <a:pPr lvl="1"/>
            <a:r>
              <a:rPr lang="en-US" sz="1200" dirty="0"/>
              <a:t>Components</a:t>
            </a:r>
          </a:p>
          <a:p>
            <a:pPr lvl="1"/>
            <a:r>
              <a:rPr lang="en-US" sz="1200" dirty="0"/>
              <a:t>Services</a:t>
            </a:r>
          </a:p>
          <a:p>
            <a:pPr lvl="1"/>
            <a:r>
              <a:rPr lang="en-US" sz="1200" dirty="0"/>
              <a:t>Routes/paths/routing</a:t>
            </a:r>
          </a:p>
          <a:p>
            <a:pPr lvl="1"/>
            <a:r>
              <a:rPr lang="en-US" sz="1200" dirty="0"/>
              <a:t>... ...</a:t>
            </a:r>
          </a:p>
          <a:p>
            <a:endParaRPr lang="en-US" sz="1400" dirty="0"/>
          </a:p>
        </p:txBody>
      </p:sp>
      <p:sp>
        <p:nvSpPr>
          <p:cNvPr id="3" name="Title 2">
            <a:extLst>
              <a:ext uri="{FF2B5EF4-FFF2-40B4-BE49-F238E27FC236}">
                <a16:creationId xmlns:a16="http://schemas.microsoft.com/office/drawing/2014/main" id="{D8C48F01-138B-5640-9FCC-0A8FB7D98A8C}"/>
              </a:ext>
            </a:extLst>
          </p:cNvPr>
          <p:cNvSpPr>
            <a:spLocks noGrp="1"/>
          </p:cNvSpPr>
          <p:nvPr>
            <p:ph type="title"/>
          </p:nvPr>
        </p:nvSpPr>
        <p:spPr/>
        <p:txBody>
          <a:bodyPr/>
          <a:lstStyle/>
          <a:p>
            <a:r>
              <a:rPr lang="en-US" dirty="0"/>
              <a:t>Browser Based User Interface</a:t>
            </a:r>
          </a:p>
        </p:txBody>
      </p:sp>
      <p:pic>
        <p:nvPicPr>
          <p:cNvPr id="2" name="Picture 1">
            <a:extLst>
              <a:ext uri="{FF2B5EF4-FFF2-40B4-BE49-F238E27FC236}">
                <a16:creationId xmlns:a16="http://schemas.microsoft.com/office/drawing/2014/main" id="{C0979275-66E1-0F49-8227-11F5B3FE5436}"/>
              </a:ext>
            </a:extLst>
          </p:cNvPr>
          <p:cNvPicPr>
            <a:picLocks noChangeAspect="1"/>
          </p:cNvPicPr>
          <p:nvPr/>
        </p:nvPicPr>
        <p:blipFill>
          <a:blip r:embed="rId2"/>
          <a:stretch>
            <a:fillRect/>
          </a:stretch>
        </p:blipFill>
        <p:spPr>
          <a:xfrm>
            <a:off x="64619" y="590551"/>
            <a:ext cx="4964581" cy="3657599"/>
          </a:xfrm>
          <a:prstGeom prst="rect">
            <a:avLst/>
          </a:prstGeom>
        </p:spPr>
      </p:pic>
    </p:spTree>
    <p:extLst>
      <p:ext uri="{BB962C8B-B14F-4D97-AF65-F5344CB8AC3E}">
        <p14:creationId xmlns:p14="http://schemas.microsoft.com/office/powerpoint/2010/main" val="20139818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A64D2FE-D729-BC46-9B4B-FB6466B1FAB0}"/>
              </a:ext>
            </a:extLst>
          </p:cNvPr>
          <p:cNvSpPr>
            <a:spLocks noGrp="1"/>
          </p:cNvSpPr>
          <p:nvPr>
            <p:ph idx="1"/>
          </p:nvPr>
        </p:nvSpPr>
        <p:spPr>
          <a:xfrm>
            <a:off x="152400" y="444319"/>
            <a:ext cx="8839200" cy="1981200"/>
          </a:xfrm>
        </p:spPr>
        <p:txBody>
          <a:bodyPr/>
          <a:lstStyle/>
          <a:p>
            <a:r>
              <a:rPr lang="en-US" sz="1400" dirty="0"/>
              <a:t>“Model–view–</a:t>
            </a:r>
            <a:r>
              <a:rPr lang="en-US" sz="1400" dirty="0" err="1"/>
              <a:t>viewmodel</a:t>
            </a:r>
            <a:r>
              <a:rPr lang="en-US" sz="1400" dirty="0"/>
              <a:t> (MVVM) is a software architectural pattern that facilitates the separation of the development of the graphical user interface (the view) – be it via a markup language or GUI code – from the development of the business logic or back-end logic (the model) so that the view is not dependent on any specific model platform.</a:t>
            </a:r>
            <a:br>
              <a:rPr lang="en-US" sz="1400" dirty="0"/>
            </a:br>
            <a:r>
              <a:rPr lang="en-US" sz="1400" dirty="0"/>
              <a:t>...</a:t>
            </a:r>
            <a:br>
              <a:rPr lang="en-US" sz="1400" dirty="0"/>
            </a:br>
            <a:r>
              <a:rPr lang="en-US" sz="1400" dirty="0"/>
              <a:t>The view model of MVVM is a value converter,[1] meaning the view model is responsible for exposing (converting) the data objects from the model in such a way that objects are easily managed and presented. In this respect, the view model is more model than view, and handles most if not all of the view's display logic”</a:t>
            </a:r>
            <a:br>
              <a:rPr lang="en-US" sz="1400" dirty="0"/>
            </a:br>
            <a:r>
              <a:rPr lang="en-US" sz="1400" dirty="0"/>
              <a:t>(https://</a:t>
            </a:r>
            <a:r>
              <a:rPr lang="en-US" sz="1400" dirty="0" err="1"/>
              <a:t>en.wikipedia.org</a:t>
            </a:r>
            <a:r>
              <a:rPr lang="en-US" sz="1400" dirty="0"/>
              <a:t>/wiki/Model%E2%80%93view%E2%80%93viewmodel)</a:t>
            </a:r>
          </a:p>
          <a:p>
            <a:pPr marL="0" indent="0">
              <a:buNone/>
            </a:pPr>
            <a:endParaRPr lang="en-US" sz="1400" dirty="0"/>
          </a:p>
        </p:txBody>
      </p:sp>
      <p:sp>
        <p:nvSpPr>
          <p:cNvPr id="3" name="Title 2">
            <a:extLst>
              <a:ext uri="{FF2B5EF4-FFF2-40B4-BE49-F238E27FC236}">
                <a16:creationId xmlns:a16="http://schemas.microsoft.com/office/drawing/2014/main" id="{23A6F405-D5A9-5B46-A53E-9BB33ABF802B}"/>
              </a:ext>
            </a:extLst>
          </p:cNvPr>
          <p:cNvSpPr>
            <a:spLocks noGrp="1"/>
          </p:cNvSpPr>
          <p:nvPr>
            <p:ph type="title"/>
          </p:nvPr>
        </p:nvSpPr>
        <p:spPr/>
        <p:txBody>
          <a:bodyPr/>
          <a:lstStyle/>
          <a:p>
            <a:r>
              <a:rPr lang="en-US" dirty="0"/>
              <a:t>Web UI – Model-View-View Model</a:t>
            </a:r>
          </a:p>
        </p:txBody>
      </p:sp>
      <p:pic>
        <p:nvPicPr>
          <p:cNvPr id="5" name="Picture 4">
            <a:extLst>
              <a:ext uri="{FF2B5EF4-FFF2-40B4-BE49-F238E27FC236}">
                <a16:creationId xmlns:a16="http://schemas.microsoft.com/office/drawing/2014/main" id="{373865B7-A071-0240-864E-640595D2F485}"/>
              </a:ext>
            </a:extLst>
          </p:cNvPr>
          <p:cNvPicPr>
            <a:picLocks noChangeAspect="1"/>
          </p:cNvPicPr>
          <p:nvPr/>
        </p:nvPicPr>
        <p:blipFill>
          <a:blip r:embed="rId2"/>
          <a:stretch>
            <a:fillRect/>
          </a:stretch>
        </p:blipFill>
        <p:spPr>
          <a:xfrm>
            <a:off x="190500" y="2868717"/>
            <a:ext cx="4127500" cy="1243610"/>
          </a:xfrm>
          <a:prstGeom prst="rect">
            <a:avLst/>
          </a:prstGeom>
        </p:spPr>
      </p:pic>
      <p:sp>
        <p:nvSpPr>
          <p:cNvPr id="6" name="Rectangle 5">
            <a:extLst>
              <a:ext uri="{FF2B5EF4-FFF2-40B4-BE49-F238E27FC236}">
                <a16:creationId xmlns:a16="http://schemas.microsoft.com/office/drawing/2014/main" id="{617669E6-D37E-2B4B-99D0-770DCAD32DA2}"/>
              </a:ext>
            </a:extLst>
          </p:cNvPr>
          <p:cNvSpPr/>
          <p:nvPr/>
        </p:nvSpPr>
        <p:spPr>
          <a:xfrm>
            <a:off x="4427220" y="2717982"/>
            <a:ext cx="4572000" cy="1461939"/>
          </a:xfrm>
          <a:prstGeom prst="rect">
            <a:avLst/>
          </a:prstGeom>
        </p:spPr>
        <p:txBody>
          <a:bodyPr>
            <a:spAutoFit/>
          </a:bodyPr>
          <a:lstStyle/>
          <a:p>
            <a:pPr marL="285750" indent="-285750">
              <a:spcAft>
                <a:spcPts val="300"/>
              </a:spcAft>
              <a:buFont typeface="Arial" panose="020B0604020202020204" pitchFamily="34" charset="0"/>
              <a:buChar char="•"/>
            </a:pPr>
            <a:r>
              <a:rPr lang="en-US" sz="1400" b="1" dirty="0"/>
              <a:t>Model</a:t>
            </a:r>
            <a:r>
              <a:rPr lang="en-US" sz="1400" dirty="0"/>
              <a:t> − It simply holds the data and has nothing to do with any of the business logic.</a:t>
            </a:r>
          </a:p>
          <a:p>
            <a:pPr marL="285750" indent="-285750">
              <a:spcAft>
                <a:spcPts val="300"/>
              </a:spcAft>
              <a:buFont typeface="Arial" panose="020B0604020202020204" pitchFamily="34" charset="0"/>
              <a:buChar char="•"/>
            </a:pPr>
            <a:r>
              <a:rPr lang="en-US" sz="1400" b="1" dirty="0" err="1"/>
              <a:t>ViewModel</a:t>
            </a:r>
            <a:r>
              <a:rPr lang="en-US" sz="1400" dirty="0"/>
              <a:t> − It acts as the link/connection between the Model and View and makes stuff look pretty.</a:t>
            </a:r>
          </a:p>
          <a:p>
            <a:pPr marL="285750" indent="-285750">
              <a:spcAft>
                <a:spcPts val="300"/>
              </a:spcAft>
              <a:buFont typeface="Arial" panose="020B0604020202020204" pitchFamily="34" charset="0"/>
              <a:buChar char="•"/>
            </a:pPr>
            <a:r>
              <a:rPr lang="en-US" sz="1400" b="1" dirty="0"/>
              <a:t>View</a:t>
            </a:r>
            <a:r>
              <a:rPr lang="en-US" sz="1400" dirty="0"/>
              <a:t> − It simply holds the formatted data and essentially delegates everything to the Model.</a:t>
            </a:r>
          </a:p>
        </p:txBody>
      </p:sp>
    </p:spTree>
    <p:extLst>
      <p:ext uri="{BB962C8B-B14F-4D97-AF65-F5344CB8AC3E}">
        <p14:creationId xmlns:p14="http://schemas.microsoft.com/office/powerpoint/2010/main" val="35158869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18EE0B-AA14-3D4D-B575-5C231C2F78D5}"/>
              </a:ext>
            </a:extLst>
          </p:cNvPr>
          <p:cNvSpPr>
            <a:spLocks noGrp="1"/>
          </p:cNvSpPr>
          <p:nvPr>
            <p:ph idx="1"/>
          </p:nvPr>
        </p:nvSpPr>
        <p:spPr>
          <a:xfrm>
            <a:off x="152400" y="590550"/>
            <a:ext cx="5486400" cy="4038600"/>
          </a:xfrm>
        </p:spPr>
        <p:txBody>
          <a:bodyPr/>
          <a:lstStyle/>
          <a:p>
            <a:r>
              <a:rPr lang="en-US" sz="1800" dirty="0"/>
              <a:t>/</a:t>
            </a:r>
            <a:r>
              <a:rPr lang="en-US" sz="1800" dirty="0" err="1"/>
              <a:t>src</a:t>
            </a:r>
            <a:r>
              <a:rPr lang="en-US" sz="1800" dirty="0"/>
              <a:t>/app is the directory for the application</a:t>
            </a:r>
          </a:p>
          <a:p>
            <a:pPr lvl="1"/>
            <a:r>
              <a:rPr lang="en-US" sz="1600" dirty="0" err="1"/>
              <a:t>app.module.ts</a:t>
            </a:r>
            <a:r>
              <a:rPr lang="en-US" sz="1600" dirty="0"/>
              <a:t> is the “main program”</a:t>
            </a:r>
          </a:p>
          <a:p>
            <a:pPr lvl="1"/>
            <a:r>
              <a:rPr lang="en-US" sz="1600" dirty="0" err="1"/>
              <a:t>app.component</a:t>
            </a:r>
            <a:r>
              <a:rPr lang="en-US" sz="1600" dirty="0"/>
              <a:t>.* is the home page component</a:t>
            </a:r>
          </a:p>
          <a:p>
            <a:pPr lvl="1"/>
            <a:r>
              <a:rPr lang="en-US" sz="1600" dirty="0"/>
              <a:t>app-</a:t>
            </a:r>
            <a:r>
              <a:rPr lang="en-US" sz="1600" dirty="0" err="1"/>
              <a:t>routing.module.ts</a:t>
            </a:r>
            <a:r>
              <a:rPr lang="en-US" sz="1600" dirty="0"/>
              <a:t> maps URL paths to</a:t>
            </a:r>
            <a:br>
              <a:rPr lang="en-US" sz="1600" dirty="0"/>
            </a:br>
            <a:r>
              <a:rPr lang="en-US" sz="1600" dirty="0"/>
              <a:t>components implementing the path</a:t>
            </a:r>
          </a:p>
          <a:p>
            <a:r>
              <a:rPr lang="en-US" sz="1800" dirty="0"/>
              <a:t>The elements of a component are:</a:t>
            </a:r>
          </a:p>
          <a:p>
            <a:pPr lvl="1"/>
            <a:r>
              <a:rPr lang="en-US" sz="1600" dirty="0"/>
              <a:t>.html: Page content, elements, forms, ... ...</a:t>
            </a:r>
          </a:p>
          <a:p>
            <a:pPr lvl="1"/>
            <a:r>
              <a:rPr lang="en-US" sz="1600" dirty="0"/>
              <a:t>.</a:t>
            </a:r>
            <a:r>
              <a:rPr lang="en-US" sz="1600" dirty="0" err="1"/>
              <a:t>css</a:t>
            </a:r>
            <a:r>
              <a:rPr lang="en-US" sz="1600" dirty="0"/>
              <a:t>: CSS style elements to apply to the page</a:t>
            </a:r>
          </a:p>
          <a:p>
            <a:pPr lvl="1"/>
            <a:r>
              <a:rPr lang="en-US" sz="1600" dirty="0"/>
              <a:t>.</a:t>
            </a:r>
            <a:r>
              <a:rPr lang="en-US" sz="1600" dirty="0" err="1"/>
              <a:t>component.ts</a:t>
            </a:r>
            <a:r>
              <a:rPr lang="en-US" sz="1600" dirty="0"/>
              <a:t>: Implements MVVM, and</a:t>
            </a:r>
            <a:br>
              <a:rPr lang="en-US" sz="1600" dirty="0"/>
            </a:br>
            <a:r>
              <a:rPr lang="en-US" sz="1600" dirty="0"/>
              <a:t>attributes/properties are the model instances.</a:t>
            </a:r>
          </a:p>
          <a:p>
            <a:r>
              <a:rPr lang="en-US" sz="1800" dirty="0"/>
              <a:t>Services:</a:t>
            </a:r>
          </a:p>
          <a:p>
            <a:pPr lvl="1"/>
            <a:r>
              <a:rPr lang="en-US" sz="1600" dirty="0"/>
              <a:t>.</a:t>
            </a:r>
            <a:r>
              <a:rPr lang="en-US" sz="1600" dirty="0" err="1"/>
              <a:t>service.ts</a:t>
            </a:r>
            <a:r>
              <a:rPr lang="en-US" sz="1600" dirty="0"/>
              <a:t>: Interacts with business logic, gets and updates model.</a:t>
            </a:r>
          </a:p>
          <a:p>
            <a:pPr lvl="1"/>
            <a:r>
              <a:rPr lang="en-US" sz="1600" dirty="0" err="1"/>
              <a:t>xxx.ts</a:t>
            </a:r>
            <a:r>
              <a:rPr lang="en-US" sz="1600" dirty="0"/>
              <a:t> defines the classes (types) for model objects.</a:t>
            </a:r>
          </a:p>
          <a:p>
            <a:pPr lvl="1"/>
            <a:endParaRPr lang="en-US" sz="1600" dirty="0"/>
          </a:p>
          <a:p>
            <a:pPr marL="457200" lvl="1" indent="0">
              <a:buNone/>
            </a:pPr>
            <a:endParaRPr lang="en-US" sz="1600" dirty="0"/>
          </a:p>
        </p:txBody>
      </p:sp>
      <p:sp>
        <p:nvSpPr>
          <p:cNvPr id="3" name="Title 2">
            <a:extLst>
              <a:ext uri="{FF2B5EF4-FFF2-40B4-BE49-F238E27FC236}">
                <a16:creationId xmlns:a16="http://schemas.microsoft.com/office/drawing/2014/main" id="{F9F32478-B482-3043-BB06-11067A94FB1A}"/>
              </a:ext>
            </a:extLst>
          </p:cNvPr>
          <p:cNvSpPr>
            <a:spLocks noGrp="1"/>
          </p:cNvSpPr>
          <p:nvPr>
            <p:ph type="title"/>
          </p:nvPr>
        </p:nvSpPr>
        <p:spPr/>
        <p:txBody>
          <a:bodyPr/>
          <a:lstStyle/>
          <a:p>
            <a:r>
              <a:rPr lang="en-US" dirty="0"/>
              <a:t>Sample UI Structure</a:t>
            </a:r>
          </a:p>
        </p:txBody>
      </p:sp>
      <p:pic>
        <p:nvPicPr>
          <p:cNvPr id="5" name="Picture 4">
            <a:extLst>
              <a:ext uri="{FF2B5EF4-FFF2-40B4-BE49-F238E27FC236}">
                <a16:creationId xmlns:a16="http://schemas.microsoft.com/office/drawing/2014/main" id="{DE35DD7F-9B2D-3143-AD8C-8C72B9A52801}"/>
              </a:ext>
            </a:extLst>
          </p:cNvPr>
          <p:cNvPicPr>
            <a:picLocks noChangeAspect="1"/>
          </p:cNvPicPr>
          <p:nvPr/>
        </p:nvPicPr>
        <p:blipFill>
          <a:blip r:embed="rId2"/>
          <a:stretch>
            <a:fillRect/>
          </a:stretch>
        </p:blipFill>
        <p:spPr>
          <a:xfrm>
            <a:off x="6705600" y="133350"/>
            <a:ext cx="1880617" cy="4400538"/>
          </a:xfrm>
          <a:prstGeom prst="rect">
            <a:avLst/>
          </a:prstGeom>
        </p:spPr>
      </p:pic>
    </p:spTree>
    <p:extLst>
      <p:ext uri="{BB962C8B-B14F-4D97-AF65-F5344CB8AC3E}">
        <p14:creationId xmlns:p14="http://schemas.microsoft.com/office/powerpoint/2010/main" val="1956995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We will start in a couple of minutes</a:t>
            </a:r>
            <a:endParaRPr lang="en-US" altLang="en-US" sz="1600" i="1" dirty="0">
              <a:solidFill>
                <a:schemeClr val="bg1"/>
              </a:solidFill>
            </a:endParaRPr>
          </a:p>
        </p:txBody>
      </p:sp>
      <p:sp>
        <p:nvSpPr>
          <p:cNvPr id="9" name="TextBox 11">
            <a:extLst>
              <a:ext uri="{FF2B5EF4-FFF2-40B4-BE49-F238E27FC236}">
                <a16:creationId xmlns:a16="http://schemas.microsoft.com/office/drawing/2014/main" id="{84D44F49-DC3C-014E-8436-0913E2B9C7DB}"/>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3</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263416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A18EE0B-AA14-3D4D-B575-5C231C2F78D5}"/>
              </a:ext>
            </a:extLst>
          </p:cNvPr>
          <p:cNvSpPr>
            <a:spLocks noGrp="1"/>
          </p:cNvSpPr>
          <p:nvPr>
            <p:ph idx="1"/>
          </p:nvPr>
        </p:nvSpPr>
        <p:spPr>
          <a:xfrm>
            <a:off x="152400" y="590550"/>
            <a:ext cx="5486400" cy="4038600"/>
          </a:xfrm>
        </p:spPr>
        <p:txBody>
          <a:bodyPr/>
          <a:lstStyle/>
          <a:p>
            <a:r>
              <a:rPr lang="en-US" sz="1800" dirty="0"/>
              <a:t>/</a:t>
            </a:r>
            <a:r>
              <a:rPr lang="en-US" sz="1800" dirty="0" err="1"/>
              <a:t>src</a:t>
            </a:r>
            <a:r>
              <a:rPr lang="en-US" sz="1800" dirty="0"/>
              <a:t>/app is the directory for the application</a:t>
            </a:r>
          </a:p>
          <a:p>
            <a:pPr lvl="1"/>
            <a:r>
              <a:rPr lang="en-US" sz="1600" dirty="0" err="1"/>
              <a:t>app.module.ts</a:t>
            </a:r>
            <a:r>
              <a:rPr lang="en-US" sz="1600" dirty="0"/>
              <a:t> is the “main program”</a:t>
            </a:r>
          </a:p>
          <a:p>
            <a:pPr lvl="1"/>
            <a:r>
              <a:rPr lang="en-US" sz="1600" dirty="0" err="1"/>
              <a:t>app.component</a:t>
            </a:r>
            <a:r>
              <a:rPr lang="en-US" sz="1600" dirty="0"/>
              <a:t>.* is the home page component</a:t>
            </a:r>
          </a:p>
          <a:p>
            <a:pPr lvl="1"/>
            <a:r>
              <a:rPr lang="en-US" sz="1600" dirty="0"/>
              <a:t>app-</a:t>
            </a:r>
            <a:r>
              <a:rPr lang="en-US" sz="1600" dirty="0" err="1"/>
              <a:t>routing.module.ts</a:t>
            </a:r>
            <a:r>
              <a:rPr lang="en-US" sz="1600" dirty="0"/>
              <a:t> maps URL paths to</a:t>
            </a:r>
            <a:br>
              <a:rPr lang="en-US" sz="1600" dirty="0"/>
            </a:br>
            <a:r>
              <a:rPr lang="en-US" sz="1600" dirty="0"/>
              <a:t>components implementing the path</a:t>
            </a:r>
          </a:p>
          <a:p>
            <a:r>
              <a:rPr lang="en-US" sz="1800" dirty="0"/>
              <a:t>The elements of a component are:</a:t>
            </a:r>
          </a:p>
          <a:p>
            <a:pPr lvl="1"/>
            <a:r>
              <a:rPr lang="en-US" sz="1600" dirty="0"/>
              <a:t>.html: Page content, elements, forms, ... ...</a:t>
            </a:r>
          </a:p>
          <a:p>
            <a:pPr lvl="1"/>
            <a:r>
              <a:rPr lang="en-US" sz="1600" dirty="0"/>
              <a:t>.</a:t>
            </a:r>
            <a:r>
              <a:rPr lang="en-US" sz="1600" dirty="0" err="1"/>
              <a:t>css</a:t>
            </a:r>
            <a:r>
              <a:rPr lang="en-US" sz="1600" dirty="0"/>
              <a:t>: CSS style elements to apply to the page</a:t>
            </a:r>
          </a:p>
          <a:p>
            <a:pPr lvl="1"/>
            <a:r>
              <a:rPr lang="en-US" sz="1600" dirty="0"/>
              <a:t>.</a:t>
            </a:r>
            <a:r>
              <a:rPr lang="en-US" sz="1600" dirty="0" err="1"/>
              <a:t>component.ts</a:t>
            </a:r>
            <a:r>
              <a:rPr lang="en-US" sz="1600" dirty="0"/>
              <a:t>: Implements MVVM, and</a:t>
            </a:r>
            <a:br>
              <a:rPr lang="en-US" sz="1600" dirty="0"/>
            </a:br>
            <a:r>
              <a:rPr lang="en-US" sz="1600" dirty="0"/>
              <a:t>attributes/properties are the model instances.</a:t>
            </a:r>
          </a:p>
          <a:p>
            <a:r>
              <a:rPr lang="en-US" sz="1800" dirty="0"/>
              <a:t>Services:</a:t>
            </a:r>
          </a:p>
          <a:p>
            <a:pPr lvl="1"/>
            <a:r>
              <a:rPr lang="en-US" sz="1600" dirty="0"/>
              <a:t>.</a:t>
            </a:r>
            <a:r>
              <a:rPr lang="en-US" sz="1600" dirty="0" err="1"/>
              <a:t>service.ts</a:t>
            </a:r>
            <a:r>
              <a:rPr lang="en-US" sz="1600" dirty="0"/>
              <a:t>: Interacts with business logic, gets and updates model.</a:t>
            </a:r>
          </a:p>
          <a:p>
            <a:pPr lvl="1"/>
            <a:r>
              <a:rPr lang="en-US" sz="1600" dirty="0" err="1"/>
              <a:t>xxx.ts</a:t>
            </a:r>
            <a:r>
              <a:rPr lang="en-US" sz="1600" dirty="0"/>
              <a:t> defines the classes (types) for model objects.</a:t>
            </a:r>
          </a:p>
          <a:p>
            <a:pPr lvl="1"/>
            <a:endParaRPr lang="en-US" sz="1600" dirty="0"/>
          </a:p>
          <a:p>
            <a:pPr marL="457200" lvl="1" indent="0">
              <a:buNone/>
            </a:pPr>
            <a:endParaRPr lang="en-US" sz="1600" dirty="0"/>
          </a:p>
        </p:txBody>
      </p:sp>
      <p:sp>
        <p:nvSpPr>
          <p:cNvPr id="3" name="Title 2">
            <a:extLst>
              <a:ext uri="{FF2B5EF4-FFF2-40B4-BE49-F238E27FC236}">
                <a16:creationId xmlns:a16="http://schemas.microsoft.com/office/drawing/2014/main" id="{F9F32478-B482-3043-BB06-11067A94FB1A}"/>
              </a:ext>
            </a:extLst>
          </p:cNvPr>
          <p:cNvSpPr>
            <a:spLocks noGrp="1"/>
          </p:cNvSpPr>
          <p:nvPr>
            <p:ph type="title"/>
          </p:nvPr>
        </p:nvSpPr>
        <p:spPr/>
        <p:txBody>
          <a:bodyPr/>
          <a:lstStyle/>
          <a:p>
            <a:r>
              <a:rPr lang="en-US" dirty="0"/>
              <a:t>Sample UI Structure</a:t>
            </a:r>
          </a:p>
        </p:txBody>
      </p:sp>
      <p:pic>
        <p:nvPicPr>
          <p:cNvPr id="4" name="Picture 3">
            <a:extLst>
              <a:ext uri="{FF2B5EF4-FFF2-40B4-BE49-F238E27FC236}">
                <a16:creationId xmlns:a16="http://schemas.microsoft.com/office/drawing/2014/main" id="{C36D5CE4-6F5B-8A4B-9E9F-4FC5326739AC}"/>
              </a:ext>
            </a:extLst>
          </p:cNvPr>
          <p:cNvPicPr>
            <a:picLocks noChangeAspect="1"/>
          </p:cNvPicPr>
          <p:nvPr/>
        </p:nvPicPr>
        <p:blipFill>
          <a:blip r:embed="rId2"/>
          <a:stretch>
            <a:fillRect/>
          </a:stretch>
        </p:blipFill>
        <p:spPr>
          <a:xfrm>
            <a:off x="5791200" y="76200"/>
            <a:ext cx="3276131" cy="4552950"/>
          </a:xfrm>
          <a:prstGeom prst="rect">
            <a:avLst/>
          </a:prstGeom>
        </p:spPr>
      </p:pic>
      <p:sp>
        <p:nvSpPr>
          <p:cNvPr id="5" name="Rounded Rectangle 4">
            <a:extLst>
              <a:ext uri="{FF2B5EF4-FFF2-40B4-BE49-F238E27FC236}">
                <a16:creationId xmlns:a16="http://schemas.microsoft.com/office/drawing/2014/main" id="{1CA98DCC-43A5-7F47-B1E0-059F02E0D4C5}"/>
              </a:ext>
            </a:extLst>
          </p:cNvPr>
          <p:cNvSpPr/>
          <p:nvPr/>
        </p:nvSpPr>
        <p:spPr>
          <a:xfrm>
            <a:off x="838200" y="514350"/>
            <a:ext cx="7467600" cy="4114800"/>
          </a:xfrm>
          <a:prstGeom prst="roundRect">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t"/>
          <a:lstStyle/>
          <a:p>
            <a:r>
              <a:rPr lang="en-US" dirty="0"/>
              <a:t>Disclaimer:</a:t>
            </a:r>
          </a:p>
          <a:p>
            <a:pPr marL="285750" indent="-285750">
              <a:buFont typeface="Arial" panose="020B0604020202020204" pitchFamily="34" charset="0"/>
              <a:buChar char="•"/>
            </a:pPr>
            <a:r>
              <a:rPr lang="en-US" dirty="0"/>
              <a:t>I really, really dislike do UIs.</a:t>
            </a:r>
          </a:p>
          <a:p>
            <a:pPr marL="285750" indent="-285750">
              <a:buFont typeface="Arial" panose="020B0604020202020204" pitchFamily="34" charset="0"/>
              <a:buChar char="•"/>
            </a:pPr>
            <a:r>
              <a:rPr lang="en-US" dirty="0"/>
              <a:t>Angular, HTML, CSS, ... give me</a:t>
            </a:r>
            <a:br>
              <a:rPr lang="en-US" dirty="0"/>
            </a:br>
            <a:r>
              <a:rPr lang="en-US" dirty="0"/>
              <a:t>terrible headaches.</a:t>
            </a:r>
          </a:p>
          <a:p>
            <a:pPr marL="285750" indent="-285750">
              <a:buFont typeface="Arial" panose="020B0604020202020204" pitchFamily="34" charset="0"/>
              <a:buChar char="•"/>
            </a:pPr>
            <a:r>
              <a:rPr lang="en-US" dirty="0"/>
              <a:t>I get really, really grumpy.</a:t>
            </a:r>
          </a:p>
          <a:p>
            <a:endParaRPr lang="en-US" dirty="0"/>
          </a:p>
          <a:p>
            <a:r>
              <a:rPr lang="en-US" dirty="0"/>
              <a:t>Course focus:</a:t>
            </a:r>
          </a:p>
          <a:p>
            <a:pPr marL="285750" indent="-285750">
              <a:buFont typeface="Arial" panose="020B0604020202020204" pitchFamily="34" charset="0"/>
              <a:buChar char="•"/>
            </a:pPr>
            <a:r>
              <a:rPr lang="en-US" dirty="0"/>
              <a:t>Doing some UI work produces a</a:t>
            </a:r>
            <a:br>
              <a:rPr lang="en-US" dirty="0"/>
            </a:br>
            <a:r>
              <a:rPr lang="en-US" dirty="0"/>
              <a:t>cooler, more </a:t>
            </a:r>
            <a:r>
              <a:rPr lang="en-US" dirty="0" err="1"/>
              <a:t>demoable</a:t>
            </a:r>
            <a:r>
              <a:rPr lang="en-US" dirty="0"/>
              <a:t> project.</a:t>
            </a:r>
          </a:p>
          <a:p>
            <a:pPr marL="285750" indent="-285750">
              <a:buFont typeface="Arial" panose="020B0604020202020204" pitchFamily="34" charset="0"/>
              <a:buChar char="•"/>
            </a:pPr>
            <a:r>
              <a:rPr lang="en-US" dirty="0"/>
              <a:t>Primary topics are on what happens</a:t>
            </a:r>
            <a:br>
              <a:rPr lang="en-US" dirty="0"/>
            </a:br>
            <a:r>
              <a:rPr lang="en-US" dirty="0"/>
              <a:t>behind the APIs (in the cloud).</a:t>
            </a:r>
          </a:p>
        </p:txBody>
      </p:sp>
      <p:pic>
        <p:nvPicPr>
          <p:cNvPr id="6" name="Picture 5">
            <a:extLst>
              <a:ext uri="{FF2B5EF4-FFF2-40B4-BE49-F238E27FC236}">
                <a16:creationId xmlns:a16="http://schemas.microsoft.com/office/drawing/2014/main" id="{6B38D970-FA7E-D947-97E9-D053F6C12830}"/>
              </a:ext>
            </a:extLst>
          </p:cNvPr>
          <p:cNvPicPr>
            <a:picLocks noChangeAspect="1"/>
          </p:cNvPicPr>
          <p:nvPr/>
        </p:nvPicPr>
        <p:blipFill>
          <a:blip r:embed="rId3"/>
          <a:stretch>
            <a:fillRect/>
          </a:stretch>
        </p:blipFill>
        <p:spPr>
          <a:xfrm>
            <a:off x="5181600" y="742950"/>
            <a:ext cx="2624534" cy="2590800"/>
          </a:xfrm>
          <a:prstGeom prst="rect">
            <a:avLst/>
          </a:prstGeom>
        </p:spPr>
      </p:pic>
    </p:spTree>
    <p:extLst>
      <p:ext uri="{BB962C8B-B14F-4D97-AF65-F5344CB8AC3E}">
        <p14:creationId xmlns:p14="http://schemas.microsoft.com/office/powerpoint/2010/main" val="37953407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REST</a:t>
            </a:r>
          </a:p>
        </p:txBody>
      </p:sp>
      <p:sp>
        <p:nvSpPr>
          <p:cNvPr id="10" name="TextBox 11">
            <a:extLst>
              <a:ext uri="{FF2B5EF4-FFF2-40B4-BE49-F238E27FC236}">
                <a16:creationId xmlns:a16="http://schemas.microsoft.com/office/drawing/2014/main" id="{F18F97BA-1FBA-5E40-A607-87B574781757}"/>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31</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32989636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8154783-F63F-5C4F-BD29-13B721E4E93E}"/>
              </a:ext>
            </a:extLst>
          </p:cNvPr>
          <p:cNvSpPr>
            <a:spLocks noGrp="1"/>
          </p:cNvSpPr>
          <p:nvPr>
            <p:ph idx="1"/>
          </p:nvPr>
        </p:nvSpPr>
        <p:spPr>
          <a:xfrm>
            <a:off x="76200" y="463705"/>
            <a:ext cx="8839200" cy="4038600"/>
          </a:xfrm>
        </p:spPr>
        <p:txBody>
          <a:bodyPr/>
          <a:lstStyle/>
          <a:p>
            <a:r>
              <a:rPr lang="en-US" sz="1400" dirty="0"/>
              <a:t>“Representational state transfer (REST) is a software architectural style which uses a subset of HTTP.[1] It is commonly used to create interactive applications that use Web services. A Web service that follows these guidelines is called RESTful. Such a Web service must provide its Web resources in a textual representation and allow them to be read and modified with a stateless protocol and a predefined set of operations. This approach allows interoperability between the computer systems on the Internet that provide these services. REST is an alternative to, for example, SOAP as way to access a Web service.” (</a:t>
            </a:r>
            <a:r>
              <a:rPr lang="en-US" sz="1400" dirty="0">
                <a:hlinkClick r:id="rId2"/>
              </a:rPr>
              <a:t>https://en.wikipedia.org/wiki/Representational_state_transfer</a:t>
            </a:r>
            <a:r>
              <a:rPr lang="en-US" sz="1400" dirty="0"/>
              <a:t>) </a:t>
            </a:r>
          </a:p>
          <a:p>
            <a:pPr marL="0" indent="0">
              <a:buNone/>
            </a:pPr>
            <a:endParaRPr lang="en-US" sz="1400" dirty="0"/>
          </a:p>
        </p:txBody>
      </p:sp>
      <p:sp>
        <p:nvSpPr>
          <p:cNvPr id="3" name="Title 2">
            <a:extLst>
              <a:ext uri="{FF2B5EF4-FFF2-40B4-BE49-F238E27FC236}">
                <a16:creationId xmlns:a16="http://schemas.microsoft.com/office/drawing/2014/main" id="{56634DD4-4CBB-3446-8934-DB0769086940}"/>
              </a:ext>
            </a:extLst>
          </p:cNvPr>
          <p:cNvSpPr>
            <a:spLocks noGrp="1"/>
          </p:cNvSpPr>
          <p:nvPr>
            <p:ph type="title"/>
          </p:nvPr>
        </p:nvSpPr>
        <p:spPr/>
        <p:txBody>
          <a:bodyPr/>
          <a:lstStyle/>
          <a:p>
            <a:r>
              <a:rPr lang="en-US" dirty="0"/>
              <a:t>REST</a:t>
            </a:r>
          </a:p>
        </p:txBody>
      </p:sp>
      <p:pic>
        <p:nvPicPr>
          <p:cNvPr id="4" name="Picture 3">
            <a:extLst>
              <a:ext uri="{FF2B5EF4-FFF2-40B4-BE49-F238E27FC236}">
                <a16:creationId xmlns:a16="http://schemas.microsoft.com/office/drawing/2014/main" id="{D07BB53D-4C12-E445-AB53-3DA3CDD0445B}"/>
              </a:ext>
            </a:extLst>
          </p:cNvPr>
          <p:cNvPicPr>
            <a:picLocks noChangeAspect="1"/>
          </p:cNvPicPr>
          <p:nvPr/>
        </p:nvPicPr>
        <p:blipFill>
          <a:blip r:embed="rId3"/>
          <a:stretch>
            <a:fillRect/>
          </a:stretch>
        </p:blipFill>
        <p:spPr>
          <a:xfrm>
            <a:off x="117088" y="2030794"/>
            <a:ext cx="4343400" cy="1927455"/>
          </a:xfrm>
          <a:prstGeom prst="rect">
            <a:avLst/>
          </a:prstGeom>
        </p:spPr>
      </p:pic>
      <p:sp>
        <p:nvSpPr>
          <p:cNvPr id="5" name="TextBox 4">
            <a:extLst>
              <a:ext uri="{FF2B5EF4-FFF2-40B4-BE49-F238E27FC236}">
                <a16:creationId xmlns:a16="http://schemas.microsoft.com/office/drawing/2014/main" id="{CBFAA581-9AF3-BE47-A1BE-B0C0D8A94004}"/>
              </a:ext>
            </a:extLst>
          </p:cNvPr>
          <p:cNvSpPr txBox="1"/>
          <p:nvPr/>
        </p:nvSpPr>
        <p:spPr>
          <a:xfrm>
            <a:off x="4534829" y="2038350"/>
            <a:ext cx="4544122" cy="2677656"/>
          </a:xfrm>
          <a:prstGeom prst="rect">
            <a:avLst/>
          </a:prstGeom>
          <a:noFill/>
        </p:spPr>
        <p:txBody>
          <a:bodyPr wrap="square" rtlCol="0">
            <a:spAutoFit/>
          </a:bodyPr>
          <a:lstStyle/>
          <a:p>
            <a:pPr marL="285750" indent="-285750">
              <a:buFont typeface="Arial" panose="020B0604020202020204" pitchFamily="34" charset="0"/>
              <a:buChar char="•"/>
            </a:pPr>
            <a:r>
              <a:rPr lang="en-US" sz="1200" dirty="0"/>
              <a:t>Resource:</a:t>
            </a:r>
          </a:p>
          <a:p>
            <a:pPr marL="742950" lvl="1" indent="-285750">
              <a:buFont typeface="Arial" panose="020B0604020202020204" pitchFamily="34" charset="0"/>
              <a:buChar char="•"/>
            </a:pPr>
            <a:r>
              <a:rPr lang="en-US" sz="1200" dirty="0"/>
              <a:t>A resource is a “thing,” e.g. student, course</a:t>
            </a:r>
          </a:p>
          <a:p>
            <a:pPr marL="742950" lvl="1" indent="-285750">
              <a:buFont typeface="Arial" panose="020B0604020202020204" pitchFamily="34" charset="0"/>
              <a:buChar char="•"/>
            </a:pPr>
            <a:r>
              <a:rPr lang="en-US" sz="1200" dirty="0"/>
              <a:t>Singletons, collections, hierarchical</a:t>
            </a:r>
          </a:p>
          <a:p>
            <a:pPr marL="285750" indent="-285750">
              <a:buFont typeface="Arial" panose="020B0604020202020204" pitchFamily="34" charset="0"/>
              <a:buChar char="•"/>
            </a:pPr>
            <a:r>
              <a:rPr lang="en-US" sz="1200" dirty="0"/>
              <a:t>URI/L identifies (locates) resources, e.g.</a:t>
            </a:r>
          </a:p>
          <a:p>
            <a:pPr marL="742950" lvl="1" indent="-285750">
              <a:buFont typeface="Arial" panose="020B0604020202020204" pitchFamily="34" charset="0"/>
              <a:buChar char="•"/>
            </a:pPr>
            <a:r>
              <a:rPr lang="en-US" sz="1200" dirty="0"/>
              <a:t>/</a:t>
            </a:r>
            <a:r>
              <a:rPr lang="en-US" sz="1200" dirty="0" err="1"/>
              <a:t>api</a:t>
            </a:r>
            <a:r>
              <a:rPr lang="en-US" sz="1200" dirty="0"/>
              <a:t>/courses: collection of all courses.</a:t>
            </a:r>
          </a:p>
          <a:p>
            <a:pPr marL="742950" lvl="1" indent="-285750">
              <a:buFont typeface="Arial" panose="020B0604020202020204" pitchFamily="34" charset="0"/>
              <a:buChar char="•"/>
            </a:pPr>
            <a:r>
              <a:rPr lang="en-US" sz="1200" dirty="0"/>
              <a:t>/</a:t>
            </a:r>
            <a:r>
              <a:rPr lang="en-US" sz="1200" dirty="0" err="1"/>
              <a:t>api</a:t>
            </a:r>
            <a:r>
              <a:rPr lang="en-US" sz="1200" dirty="0"/>
              <a:t>/courses/11912: a specific course</a:t>
            </a:r>
          </a:p>
          <a:p>
            <a:pPr marL="742950" lvl="1" indent="-285750">
              <a:buFont typeface="Arial" panose="020B0604020202020204" pitchFamily="34" charset="0"/>
              <a:buChar char="•"/>
            </a:pPr>
            <a:r>
              <a:rPr lang="en-US" sz="1200" dirty="0"/>
              <a:t>/</a:t>
            </a:r>
            <a:r>
              <a:rPr lang="en-US" sz="1200" dirty="0" err="1"/>
              <a:t>api</a:t>
            </a:r>
            <a:r>
              <a:rPr lang="en-US" sz="1200" dirty="0"/>
              <a:t>/</a:t>
            </a:r>
            <a:r>
              <a:rPr lang="en-US" sz="1200" dirty="0" err="1"/>
              <a:t>courses?year</a:t>
            </a:r>
            <a:r>
              <a:rPr lang="en-US" sz="1200" dirty="0"/>
              <a:t>=2003&amp;semester=001:</a:t>
            </a:r>
            <a:br>
              <a:rPr lang="en-US" sz="1200" dirty="0"/>
            </a:br>
            <a:r>
              <a:rPr lang="en-US" sz="1200" dirty="0"/>
              <a:t>All courses matching a query.</a:t>
            </a:r>
          </a:p>
          <a:p>
            <a:pPr marL="285750" indent="-285750">
              <a:buFont typeface="Arial" panose="020B0604020202020204" pitchFamily="34" charset="0"/>
              <a:buChar char="•"/>
            </a:pPr>
            <a:r>
              <a:rPr lang="en-US" sz="1200" dirty="0"/>
              <a:t>Operations:</a:t>
            </a:r>
          </a:p>
          <a:p>
            <a:pPr marL="742950" lvl="1" indent="-285750">
              <a:buFont typeface="Arial" panose="020B0604020202020204" pitchFamily="34" charset="0"/>
              <a:buChar char="•"/>
            </a:pPr>
            <a:r>
              <a:rPr lang="en-US" sz="1200" dirty="0"/>
              <a:t>No “verbs,” e.g. </a:t>
            </a:r>
            <a:r>
              <a:rPr lang="en-US" sz="1200" dirty="0" err="1"/>
              <a:t>enrollStudent</a:t>
            </a:r>
            <a:r>
              <a:rPr lang="en-US" sz="1200" dirty="0"/>
              <a:t>, </a:t>
            </a:r>
            <a:r>
              <a:rPr lang="en-US" sz="1200" dirty="0" err="1"/>
              <a:t>addSection</a:t>
            </a:r>
            <a:r>
              <a:rPr lang="en-US" sz="1200" dirty="0"/>
              <a:t>, ...</a:t>
            </a:r>
          </a:p>
          <a:p>
            <a:pPr marL="742950" lvl="1" indent="-285750">
              <a:buFont typeface="Arial" panose="020B0604020202020204" pitchFamily="34" charset="0"/>
              <a:buChar char="•"/>
            </a:pPr>
            <a:r>
              <a:rPr lang="en-US" sz="1200" dirty="0"/>
              <a:t>Create-Retrieve-Update-Delete resources using</a:t>
            </a:r>
            <a:br>
              <a:rPr lang="en-US" sz="1200" dirty="0"/>
            </a:br>
            <a:r>
              <a:rPr lang="en-US" sz="1200" dirty="0"/>
              <a:t>POST, GET, PUT (PATCH), DELETE.</a:t>
            </a:r>
          </a:p>
          <a:p>
            <a:pPr marL="742950" lvl="1" indent="-285750">
              <a:buFont typeface="Arial" panose="020B0604020202020204" pitchFamily="34" charset="0"/>
              <a:buChar char="•"/>
            </a:pPr>
            <a:r>
              <a:rPr lang="en-US" sz="1200" dirty="0"/>
              <a:t>Application logic implemented in functions that handle</a:t>
            </a:r>
            <a:br>
              <a:rPr lang="en-US" sz="1200" dirty="0"/>
            </a:br>
            <a:r>
              <a:rPr lang="en-US" sz="1200" dirty="0"/>
              <a:t>CRUD operations on URIs</a:t>
            </a:r>
          </a:p>
        </p:txBody>
      </p:sp>
      <p:sp>
        <p:nvSpPr>
          <p:cNvPr id="6" name="TextBox 5">
            <a:extLst>
              <a:ext uri="{FF2B5EF4-FFF2-40B4-BE49-F238E27FC236}">
                <a16:creationId xmlns:a16="http://schemas.microsoft.com/office/drawing/2014/main" id="{55A9E686-F6B7-E64A-B3FA-B023E810B32E}"/>
              </a:ext>
            </a:extLst>
          </p:cNvPr>
          <p:cNvSpPr txBox="1"/>
          <p:nvPr/>
        </p:nvSpPr>
        <p:spPr>
          <a:xfrm>
            <a:off x="172570" y="4059019"/>
            <a:ext cx="4840364" cy="646331"/>
          </a:xfrm>
          <a:prstGeom prst="rect">
            <a:avLst/>
          </a:prstGeom>
          <a:noFill/>
        </p:spPr>
        <p:txBody>
          <a:bodyPr wrap="none" rtlCol="0">
            <a:spAutoFit/>
          </a:bodyPr>
          <a:lstStyle/>
          <a:p>
            <a:r>
              <a:rPr lang="en-US" i="1" dirty="0">
                <a:solidFill>
                  <a:srgbClr val="FF0000"/>
                </a:solidFill>
              </a:rPr>
              <a:t>We will learn a lot more about REST in this class.</a:t>
            </a:r>
          </a:p>
          <a:p>
            <a:r>
              <a:rPr lang="en-US" dirty="0"/>
              <a:t>The only resource in example is /</a:t>
            </a:r>
            <a:r>
              <a:rPr lang="en-US" dirty="0" err="1"/>
              <a:t>api</a:t>
            </a:r>
            <a:r>
              <a:rPr lang="en-US" dirty="0"/>
              <a:t>/courses/&lt;id&gt;</a:t>
            </a:r>
          </a:p>
        </p:txBody>
      </p:sp>
    </p:spTree>
    <p:extLst>
      <p:ext uri="{BB962C8B-B14F-4D97-AF65-F5344CB8AC3E}">
        <p14:creationId xmlns:p14="http://schemas.microsoft.com/office/powerpoint/2010/main" val="390242349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(Web) Application</a:t>
            </a:r>
            <a:br>
              <a:rPr lang="en-US" altLang="en-US" sz="2800" i="1" dirty="0">
                <a:solidFill>
                  <a:schemeClr val="bg1"/>
                </a:solidFill>
              </a:rPr>
            </a:br>
            <a:r>
              <a:rPr lang="en-US" altLang="en-US" sz="2800" i="1" dirty="0">
                <a:solidFill>
                  <a:schemeClr val="bg1"/>
                </a:solidFill>
              </a:rPr>
              <a:t>(https://</a:t>
            </a:r>
            <a:r>
              <a:rPr lang="en-US" altLang="en-US" sz="2800" i="1" dirty="0" err="1">
                <a:solidFill>
                  <a:schemeClr val="bg1"/>
                </a:solidFill>
              </a:rPr>
              <a:t>github.com</a:t>
            </a:r>
            <a:r>
              <a:rPr lang="en-US" altLang="en-US" sz="2800" i="1" dirty="0">
                <a:solidFill>
                  <a:schemeClr val="bg1"/>
                </a:solidFill>
              </a:rPr>
              <a:t>/</a:t>
            </a:r>
            <a:r>
              <a:rPr lang="en-US" altLang="en-US" sz="2800" i="1" dirty="0" err="1">
                <a:solidFill>
                  <a:schemeClr val="bg1"/>
                </a:solidFill>
              </a:rPr>
              <a:t>donald</a:t>
            </a:r>
            <a:r>
              <a:rPr lang="en-US" altLang="en-US" sz="2800" i="1" dirty="0">
                <a:solidFill>
                  <a:schemeClr val="bg1"/>
                </a:solidFill>
              </a:rPr>
              <a:t>-f-</a:t>
            </a:r>
            <a:r>
              <a:rPr lang="en-US" altLang="en-US" sz="2800" i="1" dirty="0" err="1">
                <a:solidFill>
                  <a:schemeClr val="bg1"/>
                </a:solidFill>
              </a:rPr>
              <a:t>ferguson</a:t>
            </a:r>
            <a:r>
              <a:rPr lang="en-US" altLang="en-US" sz="2800" i="1" dirty="0">
                <a:solidFill>
                  <a:schemeClr val="bg1"/>
                </a:solidFill>
              </a:rPr>
              <a:t>/demo-</a:t>
            </a:r>
            <a:r>
              <a:rPr lang="en-US" altLang="en-US" sz="2800" i="1" dirty="0" err="1">
                <a:solidFill>
                  <a:schemeClr val="bg1"/>
                </a:solidFill>
              </a:rPr>
              <a:t>flask.git</a:t>
            </a:r>
            <a:r>
              <a:rPr lang="en-US" altLang="en-US" sz="2800" i="1" dirty="0">
                <a:solidFill>
                  <a:schemeClr val="bg1"/>
                </a:solidFill>
              </a:rPr>
              <a:t>)</a:t>
            </a:r>
          </a:p>
        </p:txBody>
      </p:sp>
      <p:sp>
        <p:nvSpPr>
          <p:cNvPr id="10" name="TextBox 11">
            <a:extLst>
              <a:ext uri="{FF2B5EF4-FFF2-40B4-BE49-F238E27FC236}">
                <a16:creationId xmlns:a16="http://schemas.microsoft.com/office/drawing/2014/main" id="{F18F97BA-1FBA-5E40-A607-87B574781757}"/>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33</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4825811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84DA28D-7253-3A49-B4A9-AD292D957D61}"/>
              </a:ext>
            </a:extLst>
          </p:cNvPr>
          <p:cNvSpPr>
            <a:spLocks noGrp="1"/>
          </p:cNvSpPr>
          <p:nvPr>
            <p:ph idx="1"/>
          </p:nvPr>
        </p:nvSpPr>
        <p:spPr>
          <a:xfrm>
            <a:off x="166994" y="552450"/>
            <a:ext cx="8839200" cy="4038600"/>
          </a:xfrm>
        </p:spPr>
        <p:txBody>
          <a:bodyPr/>
          <a:lstStyle/>
          <a:p>
            <a:pPr>
              <a:spcBef>
                <a:spcPts val="0"/>
              </a:spcBef>
              <a:spcAft>
                <a:spcPts val="600"/>
              </a:spcAft>
            </a:pPr>
            <a:r>
              <a:rPr lang="en-US" sz="1400" dirty="0"/>
              <a:t>“A web application (or web app) is application software that runs on a web server, unlike computer-based software programs that are run locally on the operating system (OS) of the device. Web applications are accessed by the user through a web browser with an active network connection. These applications are programmed using a client–server modeled structure—the user ("client") is provided services through an off-site server that is hosted by a third-party. Examples of commonly-used web applications include: web-mail, online retail sales, online banking, and online auctions” </a:t>
            </a:r>
          </a:p>
          <a:p>
            <a:pPr>
              <a:spcBef>
                <a:spcPts val="0"/>
              </a:spcBef>
              <a:spcAft>
                <a:spcPts val="600"/>
              </a:spcAft>
            </a:pPr>
            <a:r>
              <a:rPr lang="en-US" sz="1400" dirty="0"/>
              <a:t>“An application server is a server that hosts applications. ... ... Application server frameworks are software frameworks for building application servers. An application server framework provides both facilities to create web applications and a server environment to run them.”</a:t>
            </a:r>
          </a:p>
          <a:p>
            <a:pPr>
              <a:spcBef>
                <a:spcPts val="0"/>
              </a:spcBef>
              <a:spcAft>
                <a:spcPts val="600"/>
              </a:spcAft>
            </a:pPr>
            <a:r>
              <a:rPr lang="en-US" sz="1400" dirty="0"/>
              <a:t>“Service-oriented architecture (SOA) is an architectural style that supports service orientation. ... ... A service is a discrete unit of functionality that can be accessed remotely and acted upon and updated independently, such as retrieving a credit card statement online.”</a:t>
            </a:r>
          </a:p>
          <a:p>
            <a:pPr>
              <a:spcBef>
                <a:spcPts val="0"/>
              </a:spcBef>
              <a:spcAft>
                <a:spcPts val="600"/>
              </a:spcAft>
            </a:pPr>
            <a:r>
              <a:rPr lang="en-US" sz="1400" dirty="0"/>
              <a:t>“Microservice architecture – a variant of the service-oriented architecture (SOA) structural style – arranges an application as a collection of loosely coupled services. In a microservices architecture, services are fine-grained and the protocols are lightweight.”</a:t>
            </a:r>
          </a:p>
          <a:p>
            <a:pPr>
              <a:spcBef>
                <a:spcPts val="0"/>
              </a:spcBef>
              <a:spcAft>
                <a:spcPts val="600"/>
              </a:spcAft>
            </a:pPr>
            <a:endParaRPr lang="en-US" sz="1400" dirty="0"/>
          </a:p>
        </p:txBody>
      </p:sp>
      <p:sp>
        <p:nvSpPr>
          <p:cNvPr id="3" name="Title 2">
            <a:extLst>
              <a:ext uri="{FF2B5EF4-FFF2-40B4-BE49-F238E27FC236}">
                <a16:creationId xmlns:a16="http://schemas.microsoft.com/office/drawing/2014/main" id="{0E583D34-3158-4A49-AB40-670B2806E403}"/>
              </a:ext>
            </a:extLst>
          </p:cNvPr>
          <p:cNvSpPr>
            <a:spLocks noGrp="1"/>
          </p:cNvSpPr>
          <p:nvPr>
            <p:ph type="title"/>
          </p:nvPr>
        </p:nvSpPr>
        <p:spPr/>
        <p:txBody>
          <a:bodyPr/>
          <a:lstStyle/>
          <a:p>
            <a:r>
              <a:rPr lang="en-US" dirty="0"/>
              <a:t>Some Terms </a:t>
            </a:r>
            <a:r>
              <a:rPr lang="en-US" sz="1800" dirty="0"/>
              <a:t>(https://</a:t>
            </a:r>
            <a:r>
              <a:rPr lang="en-US" sz="1800" dirty="0" err="1"/>
              <a:t>en.wikipedia.org</a:t>
            </a:r>
            <a:r>
              <a:rPr lang="en-US" sz="1800" dirty="0"/>
              <a:t>/wiki/... ...)</a:t>
            </a:r>
            <a:br>
              <a:rPr lang="en-US" sz="1800" dirty="0"/>
            </a:br>
            <a:r>
              <a:rPr lang="en-US" dirty="0"/>
              <a:t>)</a:t>
            </a:r>
          </a:p>
        </p:txBody>
      </p:sp>
    </p:spTree>
    <p:extLst>
      <p:ext uri="{BB962C8B-B14F-4D97-AF65-F5344CB8AC3E}">
        <p14:creationId xmlns:p14="http://schemas.microsoft.com/office/powerpoint/2010/main" val="10636713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12D6B876-E074-C34E-BAF3-4FC33D2E149F}"/>
              </a:ext>
            </a:extLst>
          </p:cNvPr>
          <p:cNvSpPr>
            <a:spLocks noGrp="1"/>
          </p:cNvSpPr>
          <p:nvPr>
            <p:ph idx="1"/>
          </p:nvPr>
        </p:nvSpPr>
        <p:spPr>
          <a:xfrm>
            <a:off x="3519892" y="438149"/>
            <a:ext cx="5029200" cy="2202521"/>
          </a:xfrm>
        </p:spPr>
        <p:txBody>
          <a:bodyPr/>
          <a:lstStyle/>
          <a:p>
            <a:pPr marL="0" indent="0">
              <a:spcBef>
                <a:spcPts val="0"/>
              </a:spcBef>
              <a:buNone/>
            </a:pPr>
            <a:r>
              <a:rPr lang="en-US" sz="1400" dirty="0"/>
              <a:t>Characteristics of a Microservice Architecture</a:t>
            </a:r>
          </a:p>
          <a:p>
            <a:pPr>
              <a:spcBef>
                <a:spcPts val="0"/>
              </a:spcBef>
            </a:pPr>
            <a:r>
              <a:rPr lang="en-US" sz="1400" dirty="0"/>
              <a:t>Componentization via Services</a:t>
            </a:r>
          </a:p>
          <a:p>
            <a:pPr>
              <a:spcBef>
                <a:spcPts val="0"/>
              </a:spcBef>
            </a:pPr>
            <a:r>
              <a:rPr lang="en-US" sz="1400" dirty="0"/>
              <a:t>Organized around Business Capabilities</a:t>
            </a:r>
          </a:p>
          <a:p>
            <a:pPr>
              <a:spcBef>
                <a:spcPts val="0"/>
              </a:spcBef>
            </a:pPr>
            <a:r>
              <a:rPr lang="en-US" sz="1400" dirty="0"/>
              <a:t>Products not Projects</a:t>
            </a:r>
          </a:p>
          <a:p>
            <a:pPr>
              <a:spcBef>
                <a:spcPts val="0"/>
              </a:spcBef>
            </a:pPr>
            <a:r>
              <a:rPr lang="en-US" sz="1400" dirty="0"/>
              <a:t>Smart endpoints and dumb pipes</a:t>
            </a:r>
          </a:p>
          <a:p>
            <a:pPr>
              <a:spcBef>
                <a:spcPts val="0"/>
              </a:spcBef>
            </a:pPr>
            <a:r>
              <a:rPr lang="en-US" sz="1400" dirty="0"/>
              <a:t>Decentralized Governance</a:t>
            </a:r>
          </a:p>
          <a:p>
            <a:pPr>
              <a:spcBef>
                <a:spcPts val="0"/>
              </a:spcBef>
            </a:pPr>
            <a:r>
              <a:rPr lang="en-US" sz="1400" dirty="0"/>
              <a:t>Decentralized Data Management</a:t>
            </a:r>
          </a:p>
          <a:p>
            <a:pPr>
              <a:spcBef>
                <a:spcPts val="0"/>
              </a:spcBef>
            </a:pPr>
            <a:r>
              <a:rPr lang="en-US" sz="1400" dirty="0"/>
              <a:t>Infrastructure Automation</a:t>
            </a:r>
          </a:p>
          <a:p>
            <a:pPr>
              <a:spcBef>
                <a:spcPts val="0"/>
              </a:spcBef>
            </a:pPr>
            <a:r>
              <a:rPr lang="en-US" sz="1400" dirty="0"/>
              <a:t>Design for failure</a:t>
            </a:r>
          </a:p>
          <a:p>
            <a:pPr>
              <a:spcBef>
                <a:spcPts val="0"/>
              </a:spcBef>
            </a:pPr>
            <a:r>
              <a:rPr lang="en-US" sz="1400" dirty="0"/>
              <a:t>Evolutionary Design</a:t>
            </a:r>
          </a:p>
          <a:p>
            <a:pPr>
              <a:spcBef>
                <a:spcPts val="0"/>
              </a:spcBef>
            </a:pPr>
            <a:endParaRPr lang="en-US" sz="1400" dirty="0"/>
          </a:p>
        </p:txBody>
      </p:sp>
      <p:sp>
        <p:nvSpPr>
          <p:cNvPr id="5" name="Title 4">
            <a:extLst>
              <a:ext uri="{FF2B5EF4-FFF2-40B4-BE49-F238E27FC236}">
                <a16:creationId xmlns:a16="http://schemas.microsoft.com/office/drawing/2014/main" id="{9C82A229-0BDF-F341-B647-86849A72449F}"/>
              </a:ext>
            </a:extLst>
          </p:cNvPr>
          <p:cNvSpPr>
            <a:spLocks noGrp="1"/>
          </p:cNvSpPr>
          <p:nvPr>
            <p:ph type="title"/>
          </p:nvPr>
        </p:nvSpPr>
        <p:spPr/>
        <p:txBody>
          <a:bodyPr/>
          <a:lstStyle/>
          <a:p>
            <a:r>
              <a:rPr lang="en-US" dirty="0"/>
              <a:t>Some Principles and Concepts</a:t>
            </a:r>
          </a:p>
        </p:txBody>
      </p:sp>
      <p:pic>
        <p:nvPicPr>
          <p:cNvPr id="4" name="Picture 3">
            <a:extLst>
              <a:ext uri="{FF2B5EF4-FFF2-40B4-BE49-F238E27FC236}">
                <a16:creationId xmlns:a16="http://schemas.microsoft.com/office/drawing/2014/main" id="{49D3B962-0496-DD45-B839-5F834AD82ECD}"/>
              </a:ext>
            </a:extLst>
          </p:cNvPr>
          <p:cNvPicPr>
            <a:picLocks noChangeAspect="1"/>
          </p:cNvPicPr>
          <p:nvPr/>
        </p:nvPicPr>
        <p:blipFill>
          <a:blip r:embed="rId2"/>
          <a:stretch>
            <a:fillRect/>
          </a:stretch>
        </p:blipFill>
        <p:spPr>
          <a:xfrm>
            <a:off x="115229" y="454876"/>
            <a:ext cx="3182083" cy="2184400"/>
          </a:xfrm>
          <a:prstGeom prst="rect">
            <a:avLst/>
          </a:prstGeom>
        </p:spPr>
      </p:pic>
      <p:pic>
        <p:nvPicPr>
          <p:cNvPr id="7" name="Picture 6">
            <a:extLst>
              <a:ext uri="{FF2B5EF4-FFF2-40B4-BE49-F238E27FC236}">
                <a16:creationId xmlns:a16="http://schemas.microsoft.com/office/drawing/2014/main" id="{A7419812-7D76-4844-B361-07EB4A7F32F3}"/>
              </a:ext>
            </a:extLst>
          </p:cNvPr>
          <p:cNvPicPr>
            <a:picLocks noChangeAspect="1"/>
          </p:cNvPicPr>
          <p:nvPr/>
        </p:nvPicPr>
        <p:blipFill>
          <a:blip r:embed="rId3"/>
          <a:stretch>
            <a:fillRect/>
          </a:stretch>
        </p:blipFill>
        <p:spPr>
          <a:xfrm>
            <a:off x="214280" y="2649833"/>
            <a:ext cx="3415576" cy="1993567"/>
          </a:xfrm>
          <a:prstGeom prst="rect">
            <a:avLst/>
          </a:prstGeom>
        </p:spPr>
      </p:pic>
      <p:pic>
        <p:nvPicPr>
          <p:cNvPr id="8" name="Picture 7">
            <a:extLst>
              <a:ext uri="{FF2B5EF4-FFF2-40B4-BE49-F238E27FC236}">
                <a16:creationId xmlns:a16="http://schemas.microsoft.com/office/drawing/2014/main" id="{CD1AD0B1-8AB3-D244-B5C9-20D37A337DF4}"/>
              </a:ext>
            </a:extLst>
          </p:cNvPr>
          <p:cNvPicPr>
            <a:picLocks noChangeAspect="1"/>
          </p:cNvPicPr>
          <p:nvPr/>
        </p:nvPicPr>
        <p:blipFill>
          <a:blip r:embed="rId4"/>
          <a:stretch>
            <a:fillRect/>
          </a:stretch>
        </p:blipFill>
        <p:spPr>
          <a:xfrm>
            <a:off x="5638800" y="2299620"/>
            <a:ext cx="3230136" cy="2221469"/>
          </a:xfrm>
          <a:prstGeom prst="rect">
            <a:avLst/>
          </a:prstGeom>
        </p:spPr>
      </p:pic>
      <p:sp>
        <p:nvSpPr>
          <p:cNvPr id="9" name="TextBox 8">
            <a:extLst>
              <a:ext uri="{FF2B5EF4-FFF2-40B4-BE49-F238E27FC236}">
                <a16:creationId xmlns:a16="http://schemas.microsoft.com/office/drawing/2014/main" id="{781FADF9-7161-414E-BD6A-7892BD07335D}"/>
              </a:ext>
            </a:extLst>
          </p:cNvPr>
          <p:cNvSpPr txBox="1"/>
          <p:nvPr/>
        </p:nvSpPr>
        <p:spPr>
          <a:xfrm>
            <a:off x="3830808" y="2978392"/>
            <a:ext cx="1497076" cy="1200329"/>
          </a:xfrm>
          <a:prstGeom prst="rect">
            <a:avLst/>
          </a:prstGeom>
          <a:noFill/>
        </p:spPr>
        <p:txBody>
          <a:bodyPr wrap="none" rtlCol="0">
            <a:spAutoFit/>
          </a:bodyPr>
          <a:lstStyle/>
          <a:p>
            <a:pPr algn="ctr"/>
            <a:r>
              <a:rPr lang="en-US" dirty="0">
                <a:solidFill>
                  <a:srgbClr val="FF0000"/>
                </a:solidFill>
              </a:rPr>
              <a:t>We will spend</a:t>
            </a:r>
            <a:br>
              <a:rPr lang="en-US" dirty="0">
                <a:solidFill>
                  <a:srgbClr val="FF0000"/>
                </a:solidFill>
              </a:rPr>
            </a:br>
            <a:r>
              <a:rPr lang="en-US" dirty="0">
                <a:solidFill>
                  <a:srgbClr val="FF0000"/>
                </a:solidFill>
              </a:rPr>
              <a:t>more time on</a:t>
            </a:r>
            <a:br>
              <a:rPr lang="en-US" dirty="0">
                <a:solidFill>
                  <a:srgbClr val="FF0000"/>
                </a:solidFill>
              </a:rPr>
            </a:br>
            <a:r>
              <a:rPr lang="en-US" dirty="0">
                <a:solidFill>
                  <a:srgbClr val="FF0000"/>
                </a:solidFill>
              </a:rPr>
              <a:t>all of these</a:t>
            </a:r>
            <a:br>
              <a:rPr lang="en-US" dirty="0">
                <a:solidFill>
                  <a:srgbClr val="FF0000"/>
                </a:solidFill>
              </a:rPr>
            </a:br>
            <a:r>
              <a:rPr lang="en-US" dirty="0">
                <a:solidFill>
                  <a:srgbClr val="FF0000"/>
                </a:solidFill>
              </a:rPr>
              <a:t>topics.</a:t>
            </a:r>
          </a:p>
        </p:txBody>
      </p:sp>
    </p:spTree>
    <p:extLst>
      <p:ext uri="{BB962C8B-B14F-4D97-AF65-F5344CB8AC3E}">
        <p14:creationId xmlns:p14="http://schemas.microsoft.com/office/powerpoint/2010/main" val="2880380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4788542-FD96-9247-B3E4-7C91F43049EF}"/>
              </a:ext>
            </a:extLst>
          </p:cNvPr>
          <p:cNvPicPr>
            <a:picLocks noChangeAspect="1"/>
          </p:cNvPicPr>
          <p:nvPr/>
        </p:nvPicPr>
        <p:blipFill>
          <a:blip r:embed="rId2"/>
          <a:stretch>
            <a:fillRect/>
          </a:stretch>
        </p:blipFill>
        <p:spPr>
          <a:xfrm>
            <a:off x="3352800" y="1809750"/>
            <a:ext cx="5715000" cy="2726154"/>
          </a:xfrm>
          <a:prstGeom prst="rect">
            <a:avLst/>
          </a:prstGeom>
        </p:spPr>
      </p:pic>
      <p:sp>
        <p:nvSpPr>
          <p:cNvPr id="5" name="Content Placeholder 4">
            <a:extLst>
              <a:ext uri="{FF2B5EF4-FFF2-40B4-BE49-F238E27FC236}">
                <a16:creationId xmlns:a16="http://schemas.microsoft.com/office/drawing/2014/main" id="{97826038-79FF-6A44-8C15-FA94BBE5CE3B}"/>
              </a:ext>
            </a:extLst>
          </p:cNvPr>
          <p:cNvSpPr>
            <a:spLocks noGrp="1"/>
          </p:cNvSpPr>
          <p:nvPr>
            <p:ph idx="1"/>
          </p:nvPr>
        </p:nvSpPr>
        <p:spPr/>
        <p:txBody>
          <a:bodyPr/>
          <a:lstStyle/>
          <a:p>
            <a:r>
              <a:rPr lang="en-US" sz="1600" dirty="0"/>
              <a:t>Single Responsibility: Each layer (class, module, ...) performs one task,</a:t>
            </a:r>
            <a:br>
              <a:rPr lang="en-US" sz="1600" dirty="0"/>
            </a:br>
            <a:r>
              <a:rPr lang="en-US" sz="1600" dirty="0"/>
              <a:t>and can be developed, evolved and tested in isolation.</a:t>
            </a:r>
          </a:p>
          <a:p>
            <a:r>
              <a:rPr lang="en-US" sz="1600" dirty="0"/>
              <a:t>Data Access Layer:</a:t>
            </a:r>
          </a:p>
          <a:p>
            <a:pPr lvl="1"/>
            <a:r>
              <a:rPr lang="en-US" sz="1400" dirty="0"/>
              <a:t>Map between application</a:t>
            </a:r>
            <a:br>
              <a:rPr lang="en-US" sz="1400" dirty="0"/>
            </a:br>
            <a:r>
              <a:rPr lang="en-US" sz="1400" dirty="0"/>
              <a:t>data structure and DB.</a:t>
            </a:r>
          </a:p>
          <a:p>
            <a:pPr lvl="1"/>
            <a:r>
              <a:rPr lang="en-US" sz="1400" dirty="0"/>
              <a:t>Isolation application from</a:t>
            </a:r>
            <a:br>
              <a:rPr lang="en-US" sz="1400" dirty="0"/>
            </a:br>
            <a:r>
              <a:rPr lang="en-US" sz="1400" dirty="0"/>
              <a:t>DB changes.</a:t>
            </a:r>
          </a:p>
          <a:p>
            <a:r>
              <a:rPr lang="en-US" sz="1600" dirty="0"/>
              <a:t>Business Logic Layer:</a:t>
            </a:r>
          </a:p>
          <a:p>
            <a:pPr lvl="1"/>
            <a:r>
              <a:rPr lang="en-US" sz="1400" dirty="0"/>
              <a:t>Implement business rules, policies,</a:t>
            </a:r>
            <a:br>
              <a:rPr lang="en-US" sz="1400" dirty="0"/>
            </a:br>
            <a:r>
              <a:rPr lang="en-US" sz="1400" dirty="0"/>
              <a:t>rules, ... ...</a:t>
            </a:r>
          </a:p>
          <a:p>
            <a:pPr lvl="1"/>
            <a:r>
              <a:rPr lang="en-US" sz="1400" dirty="0"/>
              <a:t>Application logic that requires</a:t>
            </a:r>
            <a:br>
              <a:rPr lang="en-US" sz="1400" dirty="0"/>
            </a:br>
            <a:r>
              <a:rPr lang="en-US" sz="1400" dirty="0"/>
              <a:t>calling other services.</a:t>
            </a:r>
          </a:p>
          <a:p>
            <a:r>
              <a:rPr lang="en-US" sz="1600" dirty="0" err="1"/>
              <a:t>app.py</a:t>
            </a:r>
            <a:r>
              <a:rPr lang="en-US" sz="1600" dirty="0"/>
              <a:t> (binding)</a:t>
            </a:r>
          </a:p>
          <a:p>
            <a:pPr lvl="1"/>
            <a:r>
              <a:rPr lang="en-US" sz="1400" dirty="0"/>
              <a:t>Map between HTTP and REST formats and</a:t>
            </a:r>
            <a:br>
              <a:rPr lang="en-US" sz="1400" dirty="0"/>
            </a:br>
            <a:r>
              <a:rPr lang="en-US" sz="1400" dirty="0"/>
              <a:t>language runtime/formats.</a:t>
            </a:r>
          </a:p>
          <a:p>
            <a:pPr lvl="1"/>
            <a:r>
              <a:rPr lang="en-US" sz="1400" dirty="0"/>
              <a:t>An application may have many bindings</a:t>
            </a:r>
          </a:p>
        </p:txBody>
      </p:sp>
      <p:sp>
        <p:nvSpPr>
          <p:cNvPr id="3" name="Title 2">
            <a:extLst>
              <a:ext uri="{FF2B5EF4-FFF2-40B4-BE49-F238E27FC236}">
                <a16:creationId xmlns:a16="http://schemas.microsoft.com/office/drawing/2014/main" id="{B8CE7492-648C-6C4C-93FE-E0E528AFB03A}"/>
              </a:ext>
            </a:extLst>
          </p:cNvPr>
          <p:cNvSpPr>
            <a:spLocks noGrp="1"/>
          </p:cNvSpPr>
          <p:nvPr>
            <p:ph type="title"/>
          </p:nvPr>
        </p:nvSpPr>
        <p:spPr/>
        <p:txBody>
          <a:bodyPr/>
          <a:lstStyle/>
          <a:p>
            <a:r>
              <a:rPr lang="en-US" dirty="0"/>
              <a:t>Application Structure</a:t>
            </a:r>
          </a:p>
        </p:txBody>
      </p:sp>
      <p:sp>
        <p:nvSpPr>
          <p:cNvPr id="6" name="TextBox 5">
            <a:extLst>
              <a:ext uri="{FF2B5EF4-FFF2-40B4-BE49-F238E27FC236}">
                <a16:creationId xmlns:a16="http://schemas.microsoft.com/office/drawing/2014/main" id="{41D452B9-7BC0-854C-A34D-18D0DCBD9F26}"/>
              </a:ext>
            </a:extLst>
          </p:cNvPr>
          <p:cNvSpPr txBox="1"/>
          <p:nvPr/>
        </p:nvSpPr>
        <p:spPr>
          <a:xfrm>
            <a:off x="5209231" y="978753"/>
            <a:ext cx="3629968" cy="830997"/>
          </a:xfrm>
          <a:prstGeom prst="rect">
            <a:avLst/>
          </a:prstGeom>
          <a:noFill/>
        </p:spPr>
        <p:txBody>
          <a:bodyPr wrap="none" rtlCol="0">
            <a:spAutoFit/>
          </a:bodyPr>
          <a:lstStyle/>
          <a:p>
            <a:r>
              <a:rPr lang="en-US" sz="1600" dirty="0"/>
              <a:t>The structure, layers, etc. are valuable for</a:t>
            </a:r>
            <a:br>
              <a:rPr lang="en-US" sz="1600" dirty="0"/>
            </a:br>
            <a:r>
              <a:rPr lang="en-US" sz="1600" dirty="0"/>
              <a:t>large scale, complex applications but will</a:t>
            </a:r>
            <a:br>
              <a:rPr lang="en-US" sz="1600" dirty="0"/>
            </a:br>
            <a:r>
              <a:rPr lang="en-US" sz="1600" dirty="0"/>
              <a:t>seem strange for our small project.</a:t>
            </a:r>
          </a:p>
        </p:txBody>
      </p:sp>
    </p:spTree>
    <p:extLst>
      <p:ext uri="{BB962C8B-B14F-4D97-AF65-F5344CB8AC3E}">
        <p14:creationId xmlns:p14="http://schemas.microsoft.com/office/powerpoint/2010/main" val="9502155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Sample Application Demo,</a:t>
            </a:r>
            <a:br>
              <a:rPr lang="en-US" altLang="en-US" sz="2800" i="1" dirty="0">
                <a:solidFill>
                  <a:schemeClr val="bg1"/>
                </a:solidFill>
              </a:rPr>
            </a:br>
            <a:r>
              <a:rPr lang="en-US" altLang="en-US" sz="2800" i="1" dirty="0">
                <a:solidFill>
                  <a:schemeClr val="bg1"/>
                </a:solidFill>
              </a:rPr>
              <a:t>Code Review and Deployment</a:t>
            </a:r>
            <a:endParaRPr lang="en-US" altLang="en-US" sz="1600" i="1" dirty="0">
              <a:solidFill>
                <a:schemeClr val="bg1"/>
              </a:solidFill>
            </a:endParaRPr>
          </a:p>
        </p:txBody>
      </p:sp>
      <p:sp>
        <p:nvSpPr>
          <p:cNvPr id="8" name="TextBox 11">
            <a:extLst>
              <a:ext uri="{FF2B5EF4-FFF2-40B4-BE49-F238E27FC236}">
                <a16:creationId xmlns:a16="http://schemas.microsoft.com/office/drawing/2014/main" id="{BAB4F1FA-79DB-4440-889D-6A496779594A}"/>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37</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20783870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85098CB-D9D7-B747-A107-17D13D864F24}"/>
              </a:ext>
            </a:extLst>
          </p:cNvPr>
          <p:cNvSpPr>
            <a:spLocks noGrp="1"/>
          </p:cNvSpPr>
          <p:nvPr>
            <p:ph idx="1"/>
          </p:nvPr>
        </p:nvSpPr>
        <p:spPr>
          <a:xfrm>
            <a:off x="152400" y="444319"/>
            <a:ext cx="3429000" cy="4184831"/>
          </a:xfrm>
        </p:spPr>
        <p:txBody>
          <a:bodyPr/>
          <a:lstStyle/>
          <a:p>
            <a:r>
              <a:rPr lang="en-US" sz="1400" dirty="0"/>
              <a:t>End-to-end interactions</a:t>
            </a:r>
          </a:p>
          <a:p>
            <a:r>
              <a:rPr lang="en-US" sz="1400" dirty="0"/>
              <a:t>Database and connection</a:t>
            </a:r>
          </a:p>
          <a:p>
            <a:r>
              <a:rPr lang="en-US" sz="1400" dirty="0"/>
              <a:t>Data Access Layer</a:t>
            </a:r>
          </a:p>
          <a:p>
            <a:r>
              <a:rPr lang="en-US" sz="1400" dirty="0"/>
              <a:t>Business Service Layer</a:t>
            </a:r>
          </a:p>
          <a:p>
            <a:r>
              <a:rPr lang="en-US" sz="1400" dirty="0" err="1"/>
              <a:t>app.py</a:t>
            </a:r>
            <a:r>
              <a:rPr lang="en-US" sz="1400" dirty="0"/>
              <a:t>:</a:t>
            </a:r>
          </a:p>
          <a:p>
            <a:pPr lvl="1"/>
            <a:r>
              <a:rPr lang="en-US" sz="1200" dirty="0"/>
              <a:t>Routes, parameters</a:t>
            </a:r>
          </a:p>
          <a:p>
            <a:pPr lvl="1"/>
            <a:r>
              <a:rPr lang="en-US" sz="1200" dirty="0"/>
              <a:t>Request and Response objects</a:t>
            </a:r>
          </a:p>
          <a:p>
            <a:r>
              <a:rPr lang="en-US" sz="1400" strike="sngStrike" dirty="0"/>
              <a:t>Open API example</a:t>
            </a:r>
          </a:p>
          <a:p>
            <a:r>
              <a:rPr lang="en-US" sz="1400" dirty="0"/>
              <a:t>Deployment</a:t>
            </a:r>
          </a:p>
          <a:p>
            <a:pPr lvl="1"/>
            <a:r>
              <a:rPr lang="en-US" sz="1200" dirty="0"/>
              <a:t>Create VM</a:t>
            </a:r>
          </a:p>
          <a:p>
            <a:pPr lvl="1"/>
            <a:r>
              <a:rPr lang="en-US" sz="1200" dirty="0"/>
              <a:t>Create RDS</a:t>
            </a:r>
          </a:p>
          <a:p>
            <a:pPr lvl="1"/>
            <a:r>
              <a:rPr lang="en-US" sz="1200" dirty="0"/>
              <a:t>Install software</a:t>
            </a:r>
          </a:p>
          <a:p>
            <a:pPr lvl="1"/>
            <a:r>
              <a:rPr lang="en-US" sz="1200" dirty="0"/>
              <a:t>Deploy Flask Application</a:t>
            </a:r>
          </a:p>
          <a:p>
            <a:pPr lvl="1"/>
            <a:r>
              <a:rPr lang="en-US" sz="1200" dirty="0"/>
              <a:t>Deploy Angular application to S3</a:t>
            </a:r>
          </a:p>
          <a:p>
            <a:pPr lvl="1"/>
            <a:r>
              <a:rPr lang="en-US" sz="1200" dirty="0"/>
              <a:t>Install data</a:t>
            </a:r>
          </a:p>
        </p:txBody>
      </p:sp>
      <p:sp>
        <p:nvSpPr>
          <p:cNvPr id="3" name="Title 2">
            <a:extLst>
              <a:ext uri="{FF2B5EF4-FFF2-40B4-BE49-F238E27FC236}">
                <a16:creationId xmlns:a16="http://schemas.microsoft.com/office/drawing/2014/main" id="{4EDB9813-BE64-5948-8B2E-57D595DC9DCA}"/>
              </a:ext>
            </a:extLst>
          </p:cNvPr>
          <p:cNvSpPr>
            <a:spLocks noGrp="1"/>
          </p:cNvSpPr>
          <p:nvPr>
            <p:ph type="title"/>
          </p:nvPr>
        </p:nvSpPr>
        <p:spPr/>
        <p:txBody>
          <a:bodyPr/>
          <a:lstStyle/>
          <a:p>
            <a:r>
              <a:rPr lang="en-US" dirty="0"/>
              <a:t>Topics to Cover in Code/Config Walkthrough</a:t>
            </a:r>
          </a:p>
        </p:txBody>
      </p:sp>
      <p:sp>
        <p:nvSpPr>
          <p:cNvPr id="4" name="Content Placeholder 1">
            <a:extLst>
              <a:ext uri="{FF2B5EF4-FFF2-40B4-BE49-F238E27FC236}">
                <a16:creationId xmlns:a16="http://schemas.microsoft.com/office/drawing/2014/main" id="{A76A694C-D42E-2849-882A-69EA0516DE3A}"/>
              </a:ext>
            </a:extLst>
          </p:cNvPr>
          <p:cNvSpPr txBox="1">
            <a:spLocks/>
          </p:cNvSpPr>
          <p:nvPr/>
        </p:nvSpPr>
        <p:spPr>
          <a:xfrm>
            <a:off x="4267199" y="479334"/>
            <a:ext cx="4571999" cy="4184831"/>
          </a:xfrm>
          <a:prstGeom prst="rect">
            <a:avLst/>
          </a:prstGeom>
        </p:spPr>
        <p:txBody>
          <a:bodyPr/>
          <a:lstStyle>
            <a:lvl1pPr marL="342900" indent="-3429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1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16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14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14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dirty="0"/>
              <a:t>Critical configuration options</a:t>
            </a:r>
          </a:p>
          <a:p>
            <a:pPr lvl="1"/>
            <a:r>
              <a:rPr lang="en-US" sz="1200" dirty="0"/>
              <a:t>Enable remote access</a:t>
            </a:r>
          </a:p>
          <a:p>
            <a:pPr lvl="1"/>
            <a:r>
              <a:rPr lang="en-US" sz="1200" dirty="0"/>
              <a:t>Security Group rules</a:t>
            </a:r>
          </a:p>
          <a:p>
            <a:r>
              <a:rPr lang="en-US" sz="1400" dirty="0"/>
              <a:t>SSH certificate</a:t>
            </a:r>
          </a:p>
          <a:p>
            <a:r>
              <a:rPr lang="en-US" sz="1400" dirty="0" err="1"/>
              <a:t>ssh</a:t>
            </a:r>
            <a:r>
              <a:rPr lang="en-US" sz="1400" dirty="0"/>
              <a:t> -</a:t>
            </a:r>
            <a:r>
              <a:rPr lang="en-US" sz="1400" dirty="0" err="1"/>
              <a:t>i</a:t>
            </a:r>
            <a:r>
              <a:rPr lang="en-US" sz="1400" dirty="0"/>
              <a:t> ./ColumbiaFall2021.pem </a:t>
            </a:r>
            <a:r>
              <a:rPr lang="en-US" sz="1400" dirty="0">
                <a:hlinkClick r:id="rId2"/>
              </a:rPr>
              <a:t>ec2-user@ec2-54-242-71-165.compute-1.amazonaws.com</a:t>
            </a:r>
            <a:endParaRPr lang="en-US" sz="1400" dirty="0"/>
          </a:p>
          <a:p>
            <a:r>
              <a:rPr lang="en-US" sz="1400" dirty="0"/>
              <a:t>Certificate file protection</a:t>
            </a:r>
          </a:p>
          <a:p>
            <a:r>
              <a:rPr lang="en-US" sz="1400" dirty="0"/>
              <a:t>Putty and other options</a:t>
            </a:r>
          </a:p>
          <a:p>
            <a:r>
              <a:rPr lang="en-US" sz="1400" dirty="0" err="1"/>
              <a:t>requirements.txt</a:t>
            </a:r>
            <a:endParaRPr lang="en-US" sz="1400" dirty="0"/>
          </a:p>
          <a:p>
            <a:r>
              <a:rPr lang="en-US" sz="1400" dirty="0"/>
              <a:t>Setting host to 0.0.0.0</a:t>
            </a:r>
          </a:p>
          <a:p>
            <a:r>
              <a:rPr lang="en-US" sz="1400" dirty="0"/>
              <a:t>Environment variables</a:t>
            </a:r>
          </a:p>
          <a:p>
            <a:r>
              <a:rPr lang="en-US" sz="1400" dirty="0"/>
              <a:t>Add rules to security groups:</a:t>
            </a:r>
          </a:p>
          <a:p>
            <a:pPr lvl="1"/>
            <a:r>
              <a:rPr lang="en-US" sz="1200" dirty="0"/>
              <a:t>Laptop </a:t>
            </a:r>
            <a:r>
              <a:rPr lang="en-US" sz="1200" dirty="0">
                <a:sym typeface="Wingdings" pitchFamily="2" charset="2"/>
              </a:rPr>
              <a:t> RDS</a:t>
            </a:r>
          </a:p>
          <a:p>
            <a:pPr lvl="1"/>
            <a:r>
              <a:rPr lang="en-US" sz="1200" dirty="0">
                <a:sym typeface="Wingdings" pitchFamily="2" charset="2"/>
              </a:rPr>
              <a:t>Laptop  SSH EC2 instance</a:t>
            </a:r>
          </a:p>
          <a:p>
            <a:pPr lvl="1"/>
            <a:r>
              <a:rPr lang="en-US" sz="1200" dirty="0">
                <a:sym typeface="Wingdings" pitchFamily="2" charset="2"/>
              </a:rPr>
              <a:t>EC2 SG  RDS SG</a:t>
            </a:r>
          </a:p>
          <a:p>
            <a:pPr lvl="1"/>
            <a:r>
              <a:rPr lang="en-US" sz="1200" dirty="0"/>
              <a:t>HTTP to EC2 instance on 5000</a:t>
            </a:r>
          </a:p>
          <a:p>
            <a:endParaRPr lang="en-US" sz="1400" dirty="0"/>
          </a:p>
        </p:txBody>
      </p:sp>
    </p:spTree>
    <p:extLst>
      <p:ext uri="{BB962C8B-B14F-4D97-AF65-F5344CB8AC3E}">
        <p14:creationId xmlns:p14="http://schemas.microsoft.com/office/powerpoint/2010/main" val="37032304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FF489-78A7-FD41-BA0F-095F534F9F1E}"/>
              </a:ext>
            </a:extLst>
          </p:cNvPr>
          <p:cNvSpPr>
            <a:spLocks noGrp="1"/>
          </p:cNvSpPr>
          <p:nvPr>
            <p:ph type="title"/>
          </p:nvPr>
        </p:nvSpPr>
        <p:spPr/>
        <p:txBody>
          <a:bodyPr/>
          <a:lstStyle/>
          <a:p>
            <a:r>
              <a:rPr lang="en-US" dirty="0"/>
              <a:t>How Do I Learn these Things? Remember Them?</a:t>
            </a:r>
          </a:p>
        </p:txBody>
      </p:sp>
      <p:pic>
        <p:nvPicPr>
          <p:cNvPr id="5" name="Picture 4">
            <a:extLst>
              <a:ext uri="{FF2B5EF4-FFF2-40B4-BE49-F238E27FC236}">
                <a16:creationId xmlns:a16="http://schemas.microsoft.com/office/drawing/2014/main" id="{05F74345-62E9-8D48-8F09-A20DC19DD7CA}"/>
              </a:ext>
            </a:extLst>
          </p:cNvPr>
          <p:cNvPicPr>
            <a:picLocks noChangeAspect="1"/>
          </p:cNvPicPr>
          <p:nvPr/>
        </p:nvPicPr>
        <p:blipFill>
          <a:blip r:embed="rId2"/>
          <a:stretch>
            <a:fillRect/>
          </a:stretch>
        </p:blipFill>
        <p:spPr>
          <a:xfrm>
            <a:off x="84688" y="915639"/>
            <a:ext cx="2921000" cy="3048000"/>
          </a:xfrm>
          <a:prstGeom prst="rect">
            <a:avLst/>
          </a:prstGeom>
        </p:spPr>
      </p:pic>
      <p:cxnSp>
        <p:nvCxnSpPr>
          <p:cNvPr id="7" name="Straight Connector 6">
            <a:extLst>
              <a:ext uri="{FF2B5EF4-FFF2-40B4-BE49-F238E27FC236}">
                <a16:creationId xmlns:a16="http://schemas.microsoft.com/office/drawing/2014/main" id="{60F5F076-495B-4947-910B-3198EBD19998}"/>
              </a:ext>
            </a:extLst>
          </p:cNvPr>
          <p:cNvCxnSpPr/>
          <p:nvPr/>
        </p:nvCxnSpPr>
        <p:spPr>
          <a:xfrm>
            <a:off x="597918" y="1068039"/>
            <a:ext cx="609600" cy="0"/>
          </a:xfrm>
          <a:prstGeom prst="line">
            <a:avLst/>
          </a:prstGeom>
          <a:ln w="76200">
            <a:solidFill>
              <a:srgbClr val="FF0000"/>
            </a:soli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B09EC4BC-E1EC-724B-868D-DCA84D4D32BD}"/>
              </a:ext>
            </a:extLst>
          </p:cNvPr>
          <p:cNvSpPr txBox="1"/>
          <p:nvPr/>
        </p:nvSpPr>
        <p:spPr>
          <a:xfrm>
            <a:off x="373380" y="467447"/>
            <a:ext cx="1062278" cy="338554"/>
          </a:xfrm>
          <a:prstGeom prst="rect">
            <a:avLst/>
          </a:prstGeom>
          <a:noFill/>
        </p:spPr>
        <p:txBody>
          <a:bodyPr wrap="none" rtlCol="0">
            <a:spAutoFit/>
          </a:bodyPr>
          <a:lstStyle/>
          <a:p>
            <a:r>
              <a:rPr lang="en-US" sz="1600" dirty="0">
                <a:solidFill>
                  <a:srgbClr val="FF0000"/>
                </a:solidFill>
              </a:rPr>
              <a:t>STUDENTS</a:t>
            </a:r>
          </a:p>
        </p:txBody>
      </p:sp>
      <p:cxnSp>
        <p:nvCxnSpPr>
          <p:cNvPr id="10" name="Straight Arrow Connector 9">
            <a:extLst>
              <a:ext uri="{FF2B5EF4-FFF2-40B4-BE49-F238E27FC236}">
                <a16:creationId xmlns:a16="http://schemas.microsoft.com/office/drawing/2014/main" id="{D474E3FD-6809-9848-97BD-85132CD5665A}"/>
              </a:ext>
            </a:extLst>
          </p:cNvPr>
          <p:cNvCxnSpPr>
            <a:cxnSpLocks/>
          </p:cNvCxnSpPr>
          <p:nvPr/>
        </p:nvCxnSpPr>
        <p:spPr>
          <a:xfrm>
            <a:off x="824257" y="665974"/>
            <a:ext cx="78461" cy="347246"/>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D2AFD930-2AA4-004C-9A9F-F01CEEDE92A4}"/>
              </a:ext>
            </a:extLst>
          </p:cNvPr>
          <p:cNvPicPr>
            <a:picLocks noChangeAspect="1"/>
          </p:cNvPicPr>
          <p:nvPr/>
        </p:nvPicPr>
        <p:blipFill>
          <a:blip r:embed="rId3"/>
          <a:stretch>
            <a:fillRect/>
          </a:stretch>
        </p:blipFill>
        <p:spPr>
          <a:xfrm>
            <a:off x="5846718" y="538341"/>
            <a:ext cx="3257550" cy="3257550"/>
          </a:xfrm>
          <a:prstGeom prst="rect">
            <a:avLst/>
          </a:prstGeom>
        </p:spPr>
      </p:pic>
      <p:sp>
        <p:nvSpPr>
          <p:cNvPr id="3" name="TextBox 2">
            <a:extLst>
              <a:ext uri="{FF2B5EF4-FFF2-40B4-BE49-F238E27FC236}">
                <a16:creationId xmlns:a16="http://schemas.microsoft.com/office/drawing/2014/main" id="{4A56EF62-3E81-524D-B092-92CD3B1334BB}"/>
              </a:ext>
            </a:extLst>
          </p:cNvPr>
          <p:cNvSpPr txBox="1"/>
          <p:nvPr/>
        </p:nvSpPr>
        <p:spPr>
          <a:xfrm>
            <a:off x="3147121" y="636724"/>
            <a:ext cx="2717526" cy="3170099"/>
          </a:xfrm>
          <a:prstGeom prst="rect">
            <a:avLst/>
          </a:prstGeom>
          <a:noFill/>
        </p:spPr>
        <p:txBody>
          <a:bodyPr wrap="square" rtlCol="0">
            <a:spAutoFit/>
          </a:bodyPr>
          <a:lstStyle/>
          <a:p>
            <a:r>
              <a:rPr lang="en-US" sz="2000" u="sng" dirty="0"/>
              <a:t>The Reality.</a:t>
            </a:r>
          </a:p>
          <a:p>
            <a:r>
              <a:rPr lang="en-US" sz="2000" dirty="0"/>
              <a:t>I ask myself the</a:t>
            </a:r>
            <a:br>
              <a:rPr lang="en-US" sz="2000" dirty="0"/>
            </a:br>
            <a:r>
              <a:rPr lang="en-US" sz="2000" dirty="0"/>
              <a:t>question, “Am I the</a:t>
            </a:r>
            <a:br>
              <a:rPr lang="en-US" sz="2000" dirty="0"/>
            </a:br>
            <a:r>
              <a:rPr lang="en-US" sz="2000" dirty="0"/>
              <a:t>first person who</a:t>
            </a:r>
            <a:br>
              <a:rPr lang="en-US" sz="2000" dirty="0"/>
            </a:br>
            <a:r>
              <a:rPr lang="en-US" sz="2000" dirty="0"/>
              <a:t>ever needed to do</a:t>
            </a:r>
            <a:br>
              <a:rPr lang="en-US" sz="2000" dirty="0"/>
            </a:br>
            <a:r>
              <a:rPr lang="en-US" sz="2000" dirty="0"/>
              <a:t>this?”</a:t>
            </a:r>
          </a:p>
          <a:p>
            <a:pPr marL="800100" lvl="1" indent="-342900">
              <a:buFont typeface="Arial" panose="020B0604020202020204" pitchFamily="34" charset="0"/>
              <a:buChar char="•"/>
            </a:pPr>
            <a:r>
              <a:rPr lang="en-US" sz="2000" dirty="0"/>
              <a:t>If No </a:t>
            </a:r>
            <a:r>
              <a:rPr lang="en-US" sz="2000" dirty="0">
                <a:sym typeface="Wingdings" pitchFamily="2" charset="2"/>
              </a:rPr>
              <a:t> Google</a:t>
            </a:r>
          </a:p>
          <a:p>
            <a:pPr marL="800100" lvl="1" indent="-342900">
              <a:buFont typeface="Arial" panose="020B0604020202020204" pitchFamily="34" charset="0"/>
              <a:buChar char="•"/>
            </a:pPr>
            <a:r>
              <a:rPr lang="en-US" sz="2000" dirty="0">
                <a:sym typeface="Wingdings" pitchFamily="2" charset="2"/>
              </a:rPr>
              <a:t>If Yes  </a:t>
            </a:r>
            <a:br>
              <a:rPr lang="en-US" sz="2000" dirty="0">
                <a:sym typeface="Wingdings" pitchFamily="2" charset="2"/>
              </a:rPr>
            </a:br>
            <a:r>
              <a:rPr lang="en-US" sz="2000" dirty="0">
                <a:sym typeface="Wingdings" pitchFamily="2" charset="2"/>
              </a:rPr>
              <a:t>Maybe this is not a good idea.</a:t>
            </a:r>
            <a:endParaRPr lang="en-US" sz="2000" dirty="0"/>
          </a:p>
        </p:txBody>
      </p:sp>
      <p:sp>
        <p:nvSpPr>
          <p:cNvPr id="4" name="Rectangle 3">
            <a:extLst>
              <a:ext uri="{FF2B5EF4-FFF2-40B4-BE49-F238E27FC236}">
                <a16:creationId xmlns:a16="http://schemas.microsoft.com/office/drawing/2014/main" id="{743E3F28-F5BE-1A4C-A888-41419CDA825A}"/>
              </a:ext>
            </a:extLst>
          </p:cNvPr>
          <p:cNvSpPr/>
          <p:nvPr/>
        </p:nvSpPr>
        <p:spPr>
          <a:xfrm>
            <a:off x="920889" y="4162544"/>
            <a:ext cx="7765911" cy="523220"/>
          </a:xfrm>
          <a:prstGeom prst="rect">
            <a:avLst/>
          </a:prstGeom>
        </p:spPr>
        <p:txBody>
          <a:bodyPr wrap="square">
            <a:spAutoFit/>
          </a:bodyPr>
          <a:lstStyle/>
          <a:p>
            <a:pPr marL="285750" indent="-285750">
              <a:buFont typeface="Arial" panose="020B0604020202020204" pitchFamily="34" charset="0"/>
              <a:buChar char="•"/>
            </a:pPr>
            <a:r>
              <a:rPr lang="en-US" sz="1400" dirty="0">
                <a:hlinkClick r:id="rId4"/>
              </a:rPr>
              <a:t>https://techviewleo.com/how-to-install-mysql-8-on-amazon-linux-2/</a:t>
            </a:r>
            <a:endParaRPr lang="en-US" sz="1400" dirty="0"/>
          </a:p>
          <a:p>
            <a:pPr marL="285750" indent="-285750">
              <a:buFont typeface="Arial" panose="020B0604020202020204" pitchFamily="34" charset="0"/>
              <a:buChar char="•"/>
            </a:pPr>
            <a:r>
              <a:rPr lang="en-US" sz="1400" dirty="0">
                <a:hlinkClick r:id="rId5"/>
              </a:rPr>
              <a:t>https://medium.com/@rodkey/deploying-a-flask-application-on-aws-a72daba6bb80</a:t>
            </a:r>
            <a:r>
              <a:rPr lang="en-US" sz="1400" dirty="0"/>
              <a:t> </a:t>
            </a:r>
          </a:p>
        </p:txBody>
      </p:sp>
      <p:sp>
        <p:nvSpPr>
          <p:cNvPr id="6" name="TextBox 5">
            <a:extLst>
              <a:ext uri="{FF2B5EF4-FFF2-40B4-BE49-F238E27FC236}">
                <a16:creationId xmlns:a16="http://schemas.microsoft.com/office/drawing/2014/main" id="{0B34D9E4-4671-5F43-BD11-286FEB5DFE3C}"/>
              </a:ext>
            </a:extLst>
          </p:cNvPr>
          <p:cNvSpPr txBox="1"/>
          <p:nvPr/>
        </p:nvSpPr>
        <p:spPr>
          <a:xfrm>
            <a:off x="6553200" y="3962489"/>
            <a:ext cx="2031133" cy="461665"/>
          </a:xfrm>
          <a:prstGeom prst="rect">
            <a:avLst/>
          </a:prstGeom>
          <a:noFill/>
        </p:spPr>
        <p:txBody>
          <a:bodyPr wrap="none" rtlCol="0">
            <a:spAutoFit/>
          </a:bodyPr>
          <a:lstStyle/>
          <a:p>
            <a:r>
              <a:rPr lang="en-US" sz="1200" dirty="0">
                <a:solidFill>
                  <a:srgbClr val="FF0000"/>
                </a:solidFill>
              </a:rPr>
              <a:t>Also have to change localhost</a:t>
            </a:r>
            <a:br>
              <a:rPr lang="en-US" sz="1200" dirty="0">
                <a:solidFill>
                  <a:srgbClr val="FF0000"/>
                </a:solidFill>
              </a:rPr>
            </a:br>
            <a:r>
              <a:rPr lang="en-US" sz="1200" dirty="0">
                <a:solidFill>
                  <a:srgbClr val="FF0000"/>
                </a:solidFill>
              </a:rPr>
              <a:t>in </a:t>
            </a:r>
            <a:r>
              <a:rPr lang="en-US" sz="1200" dirty="0" err="1">
                <a:solidFill>
                  <a:srgbClr val="FF0000"/>
                </a:solidFill>
              </a:rPr>
              <a:t>mysql.users</a:t>
            </a:r>
            <a:endParaRPr lang="en-US" sz="1200" dirty="0">
              <a:solidFill>
                <a:srgbClr val="FF0000"/>
              </a:solidFill>
            </a:endParaRPr>
          </a:p>
        </p:txBody>
      </p:sp>
    </p:spTree>
    <p:extLst>
      <p:ext uri="{BB962C8B-B14F-4D97-AF65-F5344CB8AC3E}">
        <p14:creationId xmlns:p14="http://schemas.microsoft.com/office/powerpoint/2010/main" val="2736012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Contents and Agenda</a:t>
            </a:r>
            <a:endParaRPr lang="en-US" altLang="en-US" sz="1600" i="1" dirty="0">
              <a:solidFill>
                <a:schemeClr val="bg1"/>
              </a:solidFill>
            </a:endParaRPr>
          </a:p>
        </p:txBody>
      </p:sp>
      <p:sp>
        <p:nvSpPr>
          <p:cNvPr id="9" name="TextBox 11">
            <a:extLst>
              <a:ext uri="{FF2B5EF4-FFF2-40B4-BE49-F238E27FC236}">
                <a16:creationId xmlns:a16="http://schemas.microsoft.com/office/drawing/2014/main" id="{FBE7C36A-8239-E942-9EC1-D89301D1A698}"/>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4</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28763641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Assignment/Project 1</a:t>
            </a:r>
            <a:endParaRPr lang="en-US" altLang="en-US" sz="1600" i="1" dirty="0">
              <a:solidFill>
                <a:schemeClr val="bg1"/>
              </a:solidFill>
            </a:endParaRPr>
          </a:p>
        </p:txBody>
      </p:sp>
      <p:sp>
        <p:nvSpPr>
          <p:cNvPr id="8" name="TextBox 11">
            <a:extLst>
              <a:ext uri="{FF2B5EF4-FFF2-40B4-BE49-F238E27FC236}">
                <a16:creationId xmlns:a16="http://schemas.microsoft.com/office/drawing/2014/main" id="{BAB4F1FA-79DB-4440-889D-6A496779594A}"/>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40</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406321163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11AA8CB-7D5C-F249-816D-C7EB671E6A13}"/>
              </a:ext>
            </a:extLst>
          </p:cNvPr>
          <p:cNvSpPr>
            <a:spLocks noGrp="1"/>
          </p:cNvSpPr>
          <p:nvPr>
            <p:ph idx="1"/>
          </p:nvPr>
        </p:nvSpPr>
        <p:spPr>
          <a:xfrm>
            <a:off x="174811" y="514350"/>
            <a:ext cx="8798860" cy="4114799"/>
          </a:xfrm>
        </p:spPr>
        <p:txBody>
          <a:bodyPr/>
          <a:lstStyle/>
          <a:p>
            <a:r>
              <a:rPr lang="en-US" sz="1100" dirty="0"/>
              <a:t>Individual:</a:t>
            </a:r>
          </a:p>
          <a:p>
            <a:pPr lvl="1"/>
            <a:r>
              <a:rPr lang="en-US" sz="1050" dirty="0"/>
              <a:t>Create an AWS account.</a:t>
            </a:r>
          </a:p>
          <a:p>
            <a:pPr lvl="1"/>
            <a:r>
              <a:rPr lang="en-US" sz="1050" dirty="0"/>
              <a:t>Configure laptop</a:t>
            </a:r>
          </a:p>
          <a:p>
            <a:pPr lvl="2"/>
            <a:r>
              <a:rPr lang="en-US" sz="1000" dirty="0"/>
              <a:t>IDE:</a:t>
            </a:r>
          </a:p>
          <a:p>
            <a:pPr lvl="3"/>
            <a:r>
              <a:rPr lang="en-US" sz="900" dirty="0"/>
              <a:t>Get JetBrains student license.</a:t>
            </a:r>
          </a:p>
          <a:p>
            <a:pPr lvl="3"/>
            <a:r>
              <a:rPr lang="en-US" sz="900" dirty="0"/>
              <a:t>Install PyCharm</a:t>
            </a:r>
          </a:p>
          <a:p>
            <a:pPr lvl="3"/>
            <a:r>
              <a:rPr lang="en-US" sz="900" dirty="0"/>
              <a:t>Optional:</a:t>
            </a:r>
          </a:p>
          <a:p>
            <a:pPr lvl="4"/>
            <a:r>
              <a:rPr lang="en-US" sz="900" dirty="0"/>
              <a:t>Install WebStorm</a:t>
            </a:r>
          </a:p>
          <a:p>
            <a:pPr lvl="4"/>
            <a:r>
              <a:rPr lang="en-US" sz="900" dirty="0"/>
              <a:t>Install </a:t>
            </a:r>
            <a:r>
              <a:rPr lang="en-US" sz="900" dirty="0" err="1"/>
              <a:t>DataGrip</a:t>
            </a:r>
            <a:endParaRPr lang="en-US" sz="900" dirty="0"/>
          </a:p>
          <a:p>
            <a:pPr lvl="2"/>
            <a:r>
              <a:rPr lang="en-US" sz="1000" dirty="0"/>
              <a:t>Install Anaconda (new environment)</a:t>
            </a:r>
          </a:p>
          <a:p>
            <a:pPr lvl="2"/>
            <a:r>
              <a:rPr lang="en-US" sz="1000" dirty="0"/>
              <a:t>Install MySQL</a:t>
            </a:r>
          </a:p>
          <a:p>
            <a:pPr lvl="2"/>
            <a:r>
              <a:rPr lang="en-US" sz="1000" dirty="0"/>
              <a:t>Postman</a:t>
            </a:r>
          </a:p>
          <a:p>
            <a:pPr lvl="1"/>
            <a:r>
              <a:rPr lang="en-US" sz="1050" dirty="0"/>
              <a:t>Demo application:</a:t>
            </a:r>
          </a:p>
          <a:p>
            <a:pPr lvl="2"/>
            <a:r>
              <a:rPr lang="en-US" sz="1000" dirty="0"/>
              <a:t>Clone demo-flask project from GitHub (</a:t>
            </a:r>
            <a:r>
              <a:rPr lang="en-US" sz="1000" dirty="0">
                <a:hlinkClick r:id="rId2"/>
              </a:rPr>
              <a:t>https://github.com/donald-f-ferguson/demo-flask.git</a:t>
            </a:r>
            <a:r>
              <a:rPr lang="en-US" sz="1000" dirty="0"/>
              <a:t>)</a:t>
            </a:r>
          </a:p>
          <a:p>
            <a:pPr lvl="2"/>
            <a:r>
              <a:rPr lang="en-US" sz="1000" dirty="0"/>
              <a:t>Modify application to use a simple database table for users that you create.</a:t>
            </a:r>
          </a:p>
          <a:p>
            <a:pPr lvl="2"/>
            <a:r>
              <a:rPr lang="en-US" sz="1000" dirty="0"/>
              <a:t>Test application with Postman</a:t>
            </a:r>
          </a:p>
          <a:p>
            <a:r>
              <a:rPr lang="en-US" sz="1200" dirty="0"/>
              <a:t>Group: Form 5 student team.</a:t>
            </a:r>
          </a:p>
          <a:p>
            <a:pPr lvl="1"/>
            <a:r>
              <a:rPr lang="en-US" sz="1100" dirty="0"/>
              <a:t>Register team information on </a:t>
            </a:r>
            <a:r>
              <a:rPr lang="en-US" sz="1100" dirty="0">
                <a:hlinkClick r:id="rId3"/>
              </a:rPr>
              <a:t>Google Sheet</a:t>
            </a:r>
            <a:r>
              <a:rPr lang="en-US" sz="1100" dirty="0"/>
              <a:t> for class.</a:t>
            </a:r>
          </a:p>
          <a:p>
            <a:pPr lvl="1"/>
            <a:r>
              <a:rPr lang="en-US" sz="1100" dirty="0"/>
              <a:t>Create AWS group account for team and add members.</a:t>
            </a:r>
          </a:p>
          <a:p>
            <a:pPr lvl="1"/>
            <a:r>
              <a:rPr lang="en-US" sz="1100" dirty="0"/>
              <a:t>Create Trello for team. Create GitHub repo for team.</a:t>
            </a:r>
          </a:p>
          <a:p>
            <a:pPr lvl="1"/>
            <a:r>
              <a:rPr lang="en-US" sz="1100" dirty="0"/>
              <a:t>Complete tasks for deploying and testing the application, REST endpoint and DB.</a:t>
            </a:r>
          </a:p>
          <a:p>
            <a:pPr lvl="1"/>
            <a:endParaRPr lang="en-US" sz="1100" dirty="0"/>
          </a:p>
          <a:p>
            <a:pPr lvl="2"/>
            <a:endParaRPr lang="en-US" sz="1000" dirty="0"/>
          </a:p>
          <a:p>
            <a:pPr lvl="1"/>
            <a:endParaRPr lang="en-US" sz="1050" dirty="0"/>
          </a:p>
        </p:txBody>
      </p:sp>
      <p:sp>
        <p:nvSpPr>
          <p:cNvPr id="3" name="Title 2">
            <a:extLst>
              <a:ext uri="{FF2B5EF4-FFF2-40B4-BE49-F238E27FC236}">
                <a16:creationId xmlns:a16="http://schemas.microsoft.com/office/drawing/2014/main" id="{A1317174-6604-974A-88C2-AEA261041F6C}"/>
              </a:ext>
            </a:extLst>
          </p:cNvPr>
          <p:cNvSpPr>
            <a:spLocks noGrp="1"/>
          </p:cNvSpPr>
          <p:nvPr>
            <p:ph type="title"/>
          </p:nvPr>
        </p:nvSpPr>
        <p:spPr/>
        <p:txBody>
          <a:bodyPr/>
          <a:lstStyle/>
          <a:p>
            <a:r>
              <a:rPr lang="en-US" dirty="0"/>
              <a:t>Assignment 1/Project Step 1</a:t>
            </a:r>
          </a:p>
        </p:txBody>
      </p:sp>
      <p:pic>
        <p:nvPicPr>
          <p:cNvPr id="5" name="Picture 4">
            <a:extLst>
              <a:ext uri="{FF2B5EF4-FFF2-40B4-BE49-F238E27FC236}">
                <a16:creationId xmlns:a16="http://schemas.microsoft.com/office/drawing/2014/main" id="{3FC62BE3-7458-CF41-BAF5-6AC4D0393FC1}"/>
              </a:ext>
            </a:extLst>
          </p:cNvPr>
          <p:cNvPicPr>
            <a:picLocks noChangeAspect="1"/>
          </p:cNvPicPr>
          <p:nvPr/>
        </p:nvPicPr>
        <p:blipFill>
          <a:blip r:embed="rId4"/>
          <a:stretch>
            <a:fillRect/>
          </a:stretch>
        </p:blipFill>
        <p:spPr>
          <a:xfrm>
            <a:off x="4139453" y="444319"/>
            <a:ext cx="4991100" cy="2463080"/>
          </a:xfrm>
          <a:prstGeom prst="rect">
            <a:avLst/>
          </a:prstGeom>
        </p:spPr>
      </p:pic>
    </p:spTree>
    <p:extLst>
      <p:ext uri="{BB962C8B-B14F-4D97-AF65-F5344CB8AC3E}">
        <p14:creationId xmlns:p14="http://schemas.microsoft.com/office/powerpoint/2010/main" val="866150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F3D7C27-AE73-4F84-8E8A-89D4631ACD0F}"/>
              </a:ext>
            </a:extLst>
          </p:cNvPr>
          <p:cNvSpPr>
            <a:spLocks noGrp="1"/>
          </p:cNvSpPr>
          <p:nvPr>
            <p:ph idx="1"/>
          </p:nvPr>
        </p:nvSpPr>
        <p:spPr/>
        <p:txBody>
          <a:bodyPr/>
          <a:lstStyle/>
          <a:p>
            <a:r>
              <a:rPr lang="en-US" dirty="0"/>
              <a:t>Introduction</a:t>
            </a:r>
          </a:p>
          <a:p>
            <a:pPr lvl="1"/>
            <a:r>
              <a:rPr lang="en-US" dirty="0"/>
              <a:t>Your instructor</a:t>
            </a:r>
          </a:p>
          <a:p>
            <a:pPr lvl="1"/>
            <a:r>
              <a:rPr lang="en-US" dirty="0"/>
              <a:t>Course logistics, objectives, grading and overview</a:t>
            </a:r>
          </a:p>
          <a:p>
            <a:pPr lvl="1"/>
            <a:r>
              <a:rPr lang="en-US" dirty="0"/>
              <a:t>Cloud computing – some core concepts</a:t>
            </a:r>
          </a:p>
          <a:p>
            <a:pPr lvl="1"/>
            <a:r>
              <a:rPr lang="en-US" dirty="0"/>
              <a:t>Motivating sample application</a:t>
            </a:r>
          </a:p>
          <a:p>
            <a:r>
              <a:rPr lang="en-US" dirty="0"/>
              <a:t>Technical topics</a:t>
            </a:r>
          </a:p>
          <a:p>
            <a:pPr lvl="1"/>
            <a:r>
              <a:rPr lang="en-US" dirty="0"/>
              <a:t>Full-stack web application</a:t>
            </a:r>
          </a:p>
          <a:p>
            <a:pPr lvl="1"/>
            <a:r>
              <a:rPr lang="en-US" dirty="0"/>
              <a:t>Microservices</a:t>
            </a:r>
          </a:p>
          <a:p>
            <a:pPr lvl="1"/>
            <a:r>
              <a:rPr lang="en-US" dirty="0"/>
              <a:t>REST (part I)</a:t>
            </a:r>
          </a:p>
          <a:p>
            <a:pPr lvl="1"/>
            <a:r>
              <a:rPr lang="en-US" dirty="0"/>
              <a:t>Putting the pieces together</a:t>
            </a:r>
          </a:p>
          <a:p>
            <a:r>
              <a:rPr lang="en-US" dirty="0"/>
              <a:t>Project – getting started</a:t>
            </a:r>
          </a:p>
        </p:txBody>
      </p:sp>
      <p:sp>
        <p:nvSpPr>
          <p:cNvPr id="3" name="Title 2">
            <a:extLst>
              <a:ext uri="{FF2B5EF4-FFF2-40B4-BE49-F238E27FC236}">
                <a16:creationId xmlns:a16="http://schemas.microsoft.com/office/drawing/2014/main" id="{E15A1795-65AA-461A-9C4C-F3E8DEAEEFE2}"/>
              </a:ext>
            </a:extLst>
          </p:cNvPr>
          <p:cNvSpPr>
            <a:spLocks noGrp="1"/>
          </p:cNvSpPr>
          <p:nvPr>
            <p:ph type="title"/>
          </p:nvPr>
        </p:nvSpPr>
        <p:spPr/>
        <p:txBody>
          <a:bodyPr/>
          <a:lstStyle/>
          <a:p>
            <a:r>
              <a:rPr lang="en-US" dirty="0"/>
              <a:t>Contents and Agenda</a:t>
            </a:r>
          </a:p>
        </p:txBody>
      </p:sp>
    </p:spTree>
    <p:extLst>
      <p:ext uri="{BB962C8B-B14F-4D97-AF65-F5344CB8AC3E}">
        <p14:creationId xmlns:p14="http://schemas.microsoft.com/office/powerpoint/2010/main" val="3552207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Introduction</a:t>
            </a:r>
            <a:endParaRPr lang="en-US" altLang="en-US" sz="1600" i="1" dirty="0">
              <a:solidFill>
                <a:schemeClr val="bg1"/>
              </a:solidFill>
            </a:endParaRPr>
          </a:p>
        </p:txBody>
      </p:sp>
      <p:sp>
        <p:nvSpPr>
          <p:cNvPr id="9" name="TextBox 11">
            <a:extLst>
              <a:ext uri="{FF2B5EF4-FFF2-40B4-BE49-F238E27FC236}">
                <a16:creationId xmlns:a16="http://schemas.microsoft.com/office/drawing/2014/main" id="{FBE7C36A-8239-E942-9EC1-D89301D1A698}"/>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6</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3807352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About Your Instructor</a:t>
            </a:r>
          </a:p>
          <a:p>
            <a:pPr algn="ctr"/>
            <a:r>
              <a:rPr lang="en-US" altLang="en-US" sz="2800" i="1" dirty="0">
                <a:solidFill>
                  <a:schemeClr val="bg1"/>
                </a:solidFill>
              </a:rPr>
              <a:t>Course Logistics</a:t>
            </a:r>
          </a:p>
        </p:txBody>
      </p:sp>
      <p:sp>
        <p:nvSpPr>
          <p:cNvPr id="10" name="TextBox 11">
            <a:extLst>
              <a:ext uri="{FF2B5EF4-FFF2-40B4-BE49-F238E27FC236}">
                <a16:creationId xmlns:a16="http://schemas.microsoft.com/office/drawing/2014/main" id="{F18F97BA-1FBA-5E40-A607-87B574781757}"/>
              </a:ext>
            </a:extLst>
          </p:cNvPr>
          <p:cNvSpPr txBox="1">
            <a:spLocks noChangeArrowheads="1"/>
          </p:cNvSpPr>
          <p:nvPr/>
        </p:nvSpPr>
        <p:spPr bwMode="auto">
          <a:xfrm>
            <a:off x="0" y="4718692"/>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0EE15EB3-3077-C740-8089-CCA1B2033312}" type="slidenum">
              <a:rPr lang="en-US" altLang="en-US" sz="1050" b="1">
                <a:solidFill>
                  <a:schemeClr val="bg1"/>
                </a:solidFill>
              </a:rPr>
              <a:pPr/>
              <a:t>7</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E6156 – Topics in SW Engineering: Cloud Computing: </a:t>
            </a:r>
            <a:r>
              <a:rPr lang="en-US" altLang="en-US" sz="1050" i="1" dirty="0">
                <a:solidFill>
                  <a:schemeClr val="bg1"/>
                </a:solidFill>
              </a:rPr>
              <a:t>Lecture 1 – Introduction, Course Overview, Concepts</a:t>
            </a:r>
            <a:br>
              <a:rPr lang="en-US" altLang="en-US" sz="1050" i="1" baseline="0" dirty="0">
                <a:solidFill>
                  <a:schemeClr val="bg1"/>
                </a:solidFill>
              </a:rPr>
            </a:br>
            <a:r>
              <a:rPr lang="de-DE" altLang="en-US" sz="900" i="1" dirty="0">
                <a:solidFill>
                  <a:schemeClr val="bg1"/>
                </a:solidFill>
              </a:rPr>
              <a:t>© Donald F. Ferguson, 2021</a:t>
            </a:r>
            <a:endParaRPr lang="en-US" altLang="en-US" sz="900" i="1" dirty="0">
              <a:solidFill>
                <a:schemeClr val="bg1"/>
              </a:solidFill>
            </a:endParaRPr>
          </a:p>
        </p:txBody>
      </p:sp>
    </p:spTree>
    <p:extLst>
      <p:ext uri="{BB962C8B-B14F-4D97-AF65-F5344CB8AC3E}">
        <p14:creationId xmlns:p14="http://schemas.microsoft.com/office/powerpoint/2010/main" val="1560303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57EB903-EC8E-A34F-9465-4F07E0EEFEDD}"/>
              </a:ext>
            </a:extLst>
          </p:cNvPr>
          <p:cNvSpPr>
            <a:spLocks noGrp="1"/>
          </p:cNvSpPr>
          <p:nvPr>
            <p:ph idx="1"/>
          </p:nvPr>
        </p:nvSpPr>
        <p:spPr>
          <a:xfrm>
            <a:off x="17172" y="438150"/>
            <a:ext cx="8839200" cy="4038600"/>
          </a:xfrm>
        </p:spPr>
        <p:txBody>
          <a:bodyPr/>
          <a:lstStyle/>
          <a:p>
            <a:r>
              <a:rPr lang="en-US" sz="1400" dirty="0"/>
              <a:t>35 years in computer science industry:</a:t>
            </a:r>
          </a:p>
          <a:p>
            <a:pPr lvl="1"/>
            <a:r>
              <a:rPr lang="en-US" sz="1200" dirty="0"/>
              <a:t>IBM Fellow.</a:t>
            </a:r>
          </a:p>
          <a:p>
            <a:pPr lvl="1"/>
            <a:r>
              <a:rPr lang="en-US" sz="1200" dirty="0"/>
              <a:t>Microsoft Technical Fellow.</a:t>
            </a:r>
          </a:p>
          <a:p>
            <a:pPr lvl="1"/>
            <a:r>
              <a:rPr lang="en-US" sz="1200" dirty="0"/>
              <a:t>Chief Technology Officer, CA technologies.</a:t>
            </a:r>
          </a:p>
          <a:p>
            <a:pPr lvl="1"/>
            <a:r>
              <a:rPr lang="en-US" sz="1200" dirty="0"/>
              <a:t>Dell Senior Technical Fellow.</a:t>
            </a:r>
          </a:p>
          <a:p>
            <a:pPr lvl="1"/>
            <a:r>
              <a:rPr lang="en-US" sz="1200" dirty="0"/>
              <a:t>CTO, Co-Founder, </a:t>
            </a:r>
            <a:r>
              <a:rPr lang="en-US" sz="1200" dirty="0">
                <a:hlinkClick r:id="rId2"/>
              </a:rPr>
              <a:t>Seeka.tv</a:t>
            </a:r>
            <a:r>
              <a:rPr lang="en-US" sz="1200" dirty="0"/>
              <a:t>.</a:t>
            </a:r>
          </a:p>
          <a:p>
            <a:pPr lvl="1"/>
            <a:r>
              <a:rPr lang="en-US" sz="1200" dirty="0"/>
              <a:t>Ansys (current):</a:t>
            </a:r>
          </a:p>
          <a:p>
            <a:pPr lvl="2"/>
            <a:r>
              <a:rPr lang="en-US" sz="1100" dirty="0"/>
              <a:t>Ansys Fellow, Chief SW Architect;</a:t>
            </a:r>
          </a:p>
          <a:p>
            <a:pPr lvl="2"/>
            <a:r>
              <a:rPr lang="en-US" sz="1100" dirty="0"/>
              <a:t>Lead development on cloud, platform, solutions and</a:t>
            </a:r>
            <a:br>
              <a:rPr lang="en-US" sz="1100" dirty="0"/>
            </a:br>
            <a:r>
              <a:rPr lang="en-US" sz="1100" dirty="0"/>
              <a:t>Autonomous Vehicles/Advanced Driver Assistance Systems</a:t>
            </a:r>
          </a:p>
          <a:p>
            <a:r>
              <a:rPr lang="en-US" sz="1400" dirty="0"/>
              <a:t>Academic experience:</a:t>
            </a:r>
          </a:p>
          <a:p>
            <a:pPr lvl="1"/>
            <a:r>
              <a:rPr lang="en-US" sz="1200" dirty="0"/>
              <a:t>BA, MS, Ph.D., Computer Science, Columbia University.</a:t>
            </a:r>
          </a:p>
          <a:p>
            <a:pPr lvl="1"/>
            <a:r>
              <a:rPr lang="en-US" sz="1200" dirty="0"/>
              <a:t>Approx. 15 semesters as an Adjunct Professor.</a:t>
            </a:r>
          </a:p>
          <a:p>
            <a:pPr lvl="1"/>
            <a:r>
              <a:rPr lang="en-US" sz="1200" dirty="0"/>
              <a:t>Professor of Professional Practice in CS (2018)</a:t>
            </a:r>
          </a:p>
          <a:p>
            <a:pPr lvl="1"/>
            <a:r>
              <a:rPr lang="en-US" sz="1200" dirty="0"/>
              <a:t>Courses:</a:t>
            </a:r>
          </a:p>
          <a:p>
            <a:pPr lvl="2"/>
            <a:r>
              <a:rPr lang="en-US" sz="1100" dirty="0"/>
              <a:t>E1006: Intro. to Computing</a:t>
            </a:r>
          </a:p>
          <a:p>
            <a:pPr lvl="2"/>
            <a:r>
              <a:rPr lang="en-US" sz="1100" dirty="0"/>
              <a:t>W4111: Intro. to Databases</a:t>
            </a:r>
          </a:p>
          <a:p>
            <a:pPr lvl="2"/>
            <a:r>
              <a:rPr lang="en-US" sz="1100" dirty="0"/>
              <a:t>E6998, E6156: Advanced Topics in SW Engineering (Cloud Computing)</a:t>
            </a:r>
          </a:p>
          <a:p>
            <a:r>
              <a:rPr lang="en-US" sz="1400" dirty="0"/>
              <a:t>Approx. 65 technical publications; Approx. 12 patents.</a:t>
            </a:r>
          </a:p>
        </p:txBody>
      </p:sp>
      <p:sp>
        <p:nvSpPr>
          <p:cNvPr id="3" name="Title 2">
            <a:extLst>
              <a:ext uri="{FF2B5EF4-FFF2-40B4-BE49-F238E27FC236}">
                <a16:creationId xmlns:a16="http://schemas.microsoft.com/office/drawing/2014/main" id="{C1FEFB4E-F4B6-F049-A67C-E2D18E6C953D}"/>
              </a:ext>
            </a:extLst>
          </p:cNvPr>
          <p:cNvSpPr>
            <a:spLocks noGrp="1"/>
          </p:cNvSpPr>
          <p:nvPr>
            <p:ph type="title"/>
          </p:nvPr>
        </p:nvSpPr>
        <p:spPr/>
        <p:txBody>
          <a:bodyPr/>
          <a:lstStyle/>
          <a:p>
            <a:r>
              <a:rPr lang="en-US" dirty="0"/>
              <a:t>About your Instructor</a:t>
            </a:r>
          </a:p>
        </p:txBody>
      </p:sp>
      <p:pic>
        <p:nvPicPr>
          <p:cNvPr id="4" name="Picture 3">
            <a:extLst>
              <a:ext uri="{FF2B5EF4-FFF2-40B4-BE49-F238E27FC236}">
                <a16:creationId xmlns:a16="http://schemas.microsoft.com/office/drawing/2014/main" id="{3A0D794B-C329-C843-8729-1F199D84C160}"/>
              </a:ext>
            </a:extLst>
          </p:cNvPr>
          <p:cNvPicPr>
            <a:picLocks noChangeAspect="1"/>
          </p:cNvPicPr>
          <p:nvPr/>
        </p:nvPicPr>
        <p:blipFill>
          <a:blip r:embed="rId3"/>
          <a:stretch>
            <a:fillRect/>
          </a:stretch>
        </p:blipFill>
        <p:spPr>
          <a:xfrm>
            <a:off x="3949564" y="179370"/>
            <a:ext cx="5177264" cy="1782780"/>
          </a:xfrm>
          <a:prstGeom prst="rect">
            <a:avLst/>
          </a:prstGeom>
        </p:spPr>
      </p:pic>
      <p:sp>
        <p:nvSpPr>
          <p:cNvPr id="5" name="TextBox 4">
            <a:extLst>
              <a:ext uri="{FF2B5EF4-FFF2-40B4-BE49-F238E27FC236}">
                <a16:creationId xmlns:a16="http://schemas.microsoft.com/office/drawing/2014/main" id="{BBD7CE00-88DA-8D49-A8AF-98EBAFE64855}"/>
              </a:ext>
            </a:extLst>
          </p:cNvPr>
          <p:cNvSpPr txBox="1"/>
          <p:nvPr/>
        </p:nvSpPr>
        <p:spPr>
          <a:xfrm>
            <a:off x="5638800" y="1996411"/>
            <a:ext cx="3326423" cy="2369880"/>
          </a:xfrm>
          <a:prstGeom prst="rect">
            <a:avLst/>
          </a:prstGeom>
          <a:noFill/>
        </p:spPr>
        <p:txBody>
          <a:bodyPr wrap="none" rtlCol="0">
            <a:spAutoFit/>
          </a:bodyPr>
          <a:lstStyle/>
          <a:p>
            <a:r>
              <a:rPr lang="en-US" sz="1600" dirty="0"/>
              <a:t>Personal:</a:t>
            </a:r>
          </a:p>
          <a:p>
            <a:pPr marL="285750" indent="-285750">
              <a:buFont typeface="Arial" panose="020B0604020202020204" pitchFamily="34" charset="0"/>
              <a:buChar char="•"/>
            </a:pPr>
            <a:r>
              <a:rPr lang="en-US" sz="1200" dirty="0"/>
              <a:t>Two children:</a:t>
            </a:r>
          </a:p>
          <a:p>
            <a:pPr marL="742950" lvl="1" indent="-285750">
              <a:buFont typeface="Arial" panose="020B0604020202020204" pitchFamily="34" charset="0"/>
              <a:buChar char="•"/>
            </a:pPr>
            <a:r>
              <a:rPr lang="en-US" sz="1200" dirty="0"/>
              <a:t>College Sophomore. </a:t>
            </a:r>
          </a:p>
          <a:p>
            <a:pPr marL="742950" lvl="1" indent="-285750">
              <a:buFont typeface="Arial" panose="020B0604020202020204" pitchFamily="34" charset="0"/>
              <a:buChar char="•"/>
            </a:pPr>
            <a:r>
              <a:rPr lang="en-US" sz="1200" dirty="0"/>
              <a:t>2019 Barnard Graduate. </a:t>
            </a:r>
          </a:p>
          <a:p>
            <a:pPr marL="285750" indent="-285750">
              <a:buFont typeface="Arial" panose="020B0604020202020204" pitchFamily="34" charset="0"/>
              <a:buChar char="•"/>
            </a:pPr>
            <a:r>
              <a:rPr lang="en-US" sz="1200" dirty="0"/>
              <a:t>Hobbies:</a:t>
            </a:r>
          </a:p>
          <a:p>
            <a:pPr marL="742950" lvl="1" indent="-285750">
              <a:buFont typeface="Arial" panose="020B0604020202020204" pitchFamily="34" charset="0"/>
              <a:buChar char="•"/>
            </a:pPr>
            <a:r>
              <a:rPr lang="en-US" sz="1200" dirty="0"/>
              <a:t>Krav Maga, Black Belt in Kenpo Karate.</a:t>
            </a:r>
          </a:p>
          <a:p>
            <a:pPr marL="742950" lvl="1" indent="-285750">
              <a:buFont typeface="Arial" panose="020B0604020202020204" pitchFamily="34" charset="0"/>
              <a:buChar char="•"/>
            </a:pPr>
            <a:r>
              <a:rPr lang="en-US" sz="1200" dirty="0"/>
              <a:t>1LT, </a:t>
            </a:r>
            <a:r>
              <a:rPr lang="en-US" sz="1200" dirty="0">
                <a:hlinkClick r:id="rId4"/>
              </a:rPr>
              <a:t>New York Guard</a:t>
            </a:r>
            <a:r>
              <a:rPr lang="en-US" sz="1200" dirty="0"/>
              <a:t>.</a:t>
            </a:r>
          </a:p>
          <a:p>
            <a:pPr marL="742950" lvl="1" indent="-285750">
              <a:buFont typeface="Arial" panose="020B0604020202020204" pitchFamily="34" charset="0"/>
              <a:buChar char="•"/>
            </a:pPr>
            <a:r>
              <a:rPr lang="en-US" sz="1200" dirty="0"/>
              <a:t>Bicycling.</a:t>
            </a:r>
          </a:p>
          <a:p>
            <a:pPr marL="742950" lvl="1" indent="-285750">
              <a:buFont typeface="Arial" panose="020B0604020202020204" pitchFamily="34" charset="0"/>
              <a:buChar char="•"/>
            </a:pPr>
            <a:r>
              <a:rPr lang="en-US" sz="1200" dirty="0"/>
              <a:t>Astronomy.</a:t>
            </a:r>
          </a:p>
          <a:p>
            <a:pPr marL="742950" lvl="1" indent="-285750">
              <a:buFont typeface="Arial" panose="020B0604020202020204" pitchFamily="34" charset="0"/>
              <a:buChar char="•"/>
            </a:pPr>
            <a:r>
              <a:rPr lang="en-US" sz="1200" dirty="0"/>
              <a:t>Languages:</a:t>
            </a:r>
          </a:p>
          <a:p>
            <a:pPr marL="1200150" lvl="2" indent="-285750">
              <a:buFont typeface="Arial" panose="020B0604020202020204" pitchFamily="34" charset="0"/>
              <a:buChar char="•"/>
            </a:pPr>
            <a:r>
              <a:rPr lang="en-US" sz="1200" dirty="0"/>
              <a:t>Proficient in Spanish.</a:t>
            </a:r>
          </a:p>
          <a:p>
            <a:pPr marL="1200150" lvl="2" indent="-285750">
              <a:buFont typeface="Arial" panose="020B0604020202020204" pitchFamily="34" charset="0"/>
              <a:buChar char="•"/>
            </a:pPr>
            <a:r>
              <a:rPr lang="en-US" sz="1200" dirty="0"/>
              <a:t>Learning Arabic.</a:t>
            </a:r>
          </a:p>
        </p:txBody>
      </p:sp>
      <p:sp>
        <p:nvSpPr>
          <p:cNvPr id="6" name="TextBox 5">
            <a:extLst>
              <a:ext uri="{FF2B5EF4-FFF2-40B4-BE49-F238E27FC236}">
                <a16:creationId xmlns:a16="http://schemas.microsoft.com/office/drawing/2014/main" id="{34F3F868-2894-4C12-8A36-608BA17D4A88}"/>
              </a:ext>
            </a:extLst>
          </p:cNvPr>
          <p:cNvSpPr txBox="1"/>
          <p:nvPr/>
        </p:nvSpPr>
        <p:spPr>
          <a:xfrm>
            <a:off x="4038600" y="3409950"/>
            <a:ext cx="1861215" cy="461665"/>
          </a:xfrm>
          <a:prstGeom prst="rect">
            <a:avLst/>
          </a:prstGeom>
          <a:noFill/>
        </p:spPr>
        <p:txBody>
          <a:bodyPr wrap="none" rtlCol="0">
            <a:spAutoFit/>
          </a:bodyPr>
          <a:lstStyle/>
          <a:p>
            <a:pPr algn="ctr"/>
            <a:r>
              <a:rPr lang="en-US" sz="1200" dirty="0"/>
              <a:t>I have taught some version</a:t>
            </a:r>
            <a:br>
              <a:rPr lang="en-US" sz="1200" dirty="0"/>
            </a:br>
            <a:r>
              <a:rPr lang="en-US" sz="1200" dirty="0"/>
              <a:t>of this class 8 times.</a:t>
            </a:r>
          </a:p>
        </p:txBody>
      </p:sp>
      <p:cxnSp>
        <p:nvCxnSpPr>
          <p:cNvPr id="8" name="Straight Arrow Connector 7">
            <a:extLst>
              <a:ext uri="{FF2B5EF4-FFF2-40B4-BE49-F238E27FC236}">
                <a16:creationId xmlns:a16="http://schemas.microsoft.com/office/drawing/2014/main" id="{4CAEC923-620D-459A-BE63-2B3CD865B308}"/>
              </a:ext>
            </a:extLst>
          </p:cNvPr>
          <p:cNvCxnSpPr/>
          <p:nvPr/>
        </p:nvCxnSpPr>
        <p:spPr>
          <a:xfrm flipH="1">
            <a:off x="3657600" y="3714750"/>
            <a:ext cx="609600" cy="4572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354316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837262C-9205-47E4-BDA0-8A44149447C7}"/>
              </a:ext>
            </a:extLst>
          </p:cNvPr>
          <p:cNvSpPr>
            <a:spLocks noGrp="1"/>
          </p:cNvSpPr>
          <p:nvPr>
            <p:ph idx="1"/>
          </p:nvPr>
        </p:nvSpPr>
        <p:spPr/>
        <p:txBody>
          <a:bodyPr/>
          <a:lstStyle/>
          <a:p>
            <a:r>
              <a:rPr lang="en-US" sz="1800" dirty="0"/>
              <a:t>Sessions:</a:t>
            </a:r>
          </a:p>
          <a:p>
            <a:pPr lvl="1"/>
            <a:r>
              <a:rPr lang="en-US" sz="1600" dirty="0"/>
              <a:t>Lectures:</a:t>
            </a:r>
          </a:p>
          <a:p>
            <a:pPr lvl="2"/>
            <a:r>
              <a:rPr lang="en-US" sz="1400" dirty="0"/>
              <a:t>Session is Fridays, 1:10 – 3:40 PM</a:t>
            </a:r>
          </a:p>
          <a:p>
            <a:pPr lvl="2"/>
            <a:r>
              <a:rPr lang="en-US" sz="1400" dirty="0"/>
              <a:t>I can cover material much, more quickly than you can implement in projects.</a:t>
            </a:r>
            <a:br>
              <a:rPr lang="en-US" sz="1400" dirty="0"/>
            </a:br>
            <a:r>
              <a:rPr lang="en-US" sz="1400" dirty="0"/>
              <a:t>Typical lecture cadence will be</a:t>
            </a:r>
          </a:p>
          <a:p>
            <a:pPr lvl="3"/>
            <a:r>
              <a:rPr lang="en-US" sz="1200" dirty="0"/>
              <a:t>Lecture on new material for two lectures.</a:t>
            </a:r>
          </a:p>
          <a:p>
            <a:pPr lvl="3"/>
            <a:r>
              <a:rPr lang="en-US" sz="1200" dirty="0"/>
              <a:t>Followed by one lecture period of project discussions and reviews.</a:t>
            </a:r>
          </a:p>
          <a:p>
            <a:pPr lvl="1"/>
            <a:r>
              <a:rPr lang="en-US" sz="1600" dirty="0"/>
              <a:t>Instructor Office Hours:</a:t>
            </a:r>
          </a:p>
          <a:p>
            <a:pPr lvl="2"/>
            <a:r>
              <a:rPr lang="en-US" sz="1400" dirty="0"/>
              <a:t>Fridays, 8:30-10:00 AM, 4:00-5:00 (CLIC Lab, CS 486)</a:t>
            </a:r>
          </a:p>
          <a:p>
            <a:pPr lvl="2"/>
            <a:r>
              <a:rPr lang="en-US" sz="1400" dirty="0"/>
              <a:t>I frequently have extra office hours, usually around due dates for assignments.</a:t>
            </a:r>
          </a:p>
          <a:p>
            <a:r>
              <a:rPr lang="en-US" sz="1800" dirty="0"/>
              <a:t>Grading and assignments:</a:t>
            </a:r>
          </a:p>
          <a:p>
            <a:pPr lvl="1"/>
            <a:r>
              <a:rPr lang="en-US" sz="1600" dirty="0"/>
              <a:t>This is a team project class. Students form 5 person teams.</a:t>
            </a:r>
          </a:p>
          <a:p>
            <a:pPr lvl="1"/>
            <a:r>
              <a:rPr lang="en-US" sz="1600" dirty="0"/>
              <a:t>Final project’s completion of objectives determines the grade.</a:t>
            </a:r>
          </a:p>
          <a:p>
            <a:pPr lvl="1"/>
            <a:r>
              <a:rPr lang="en-US" sz="1600" dirty="0"/>
              <a:t>There are </a:t>
            </a:r>
            <a:r>
              <a:rPr lang="en-US" sz="1600" u="sng" dirty="0"/>
              <a:t>mandatory</a:t>
            </a:r>
            <a:r>
              <a:rPr lang="en-US" sz="1600" dirty="0"/>
              <a:t> weekly project status reports and periodic reviews.</a:t>
            </a:r>
          </a:p>
          <a:p>
            <a:pPr lvl="1"/>
            <a:endParaRPr lang="en-US" sz="1600" dirty="0"/>
          </a:p>
        </p:txBody>
      </p:sp>
      <p:sp>
        <p:nvSpPr>
          <p:cNvPr id="3" name="Title 2">
            <a:extLst>
              <a:ext uri="{FF2B5EF4-FFF2-40B4-BE49-F238E27FC236}">
                <a16:creationId xmlns:a16="http://schemas.microsoft.com/office/drawing/2014/main" id="{1575F96F-F29A-42B9-A106-112FF90EBCEB}"/>
              </a:ext>
            </a:extLst>
          </p:cNvPr>
          <p:cNvSpPr>
            <a:spLocks noGrp="1"/>
          </p:cNvSpPr>
          <p:nvPr>
            <p:ph type="title"/>
          </p:nvPr>
        </p:nvSpPr>
        <p:spPr/>
        <p:txBody>
          <a:bodyPr/>
          <a:lstStyle/>
          <a:p>
            <a:r>
              <a:rPr lang="en-US" dirty="0"/>
              <a:t>Course Logistics</a:t>
            </a:r>
          </a:p>
        </p:txBody>
      </p:sp>
    </p:spTree>
    <p:extLst>
      <p:ext uri="{BB962C8B-B14F-4D97-AF65-F5344CB8AC3E}">
        <p14:creationId xmlns:p14="http://schemas.microsoft.com/office/powerpoint/2010/main" val="7683764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58913</TotalTime>
  <Words>4211</Words>
  <Application>Microsoft Macintosh PowerPoint</Application>
  <PresentationFormat>On-screen Show (16:9)</PresentationFormat>
  <Paragraphs>424</Paragraphs>
  <Slides>41</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Calibri</vt:lpstr>
      <vt:lpstr>Museo For Dell</vt:lpstr>
      <vt:lpstr>Office Theme</vt:lpstr>
      <vt:lpstr>PowerPoint Presentation</vt:lpstr>
      <vt:lpstr>PowerPoint Presentation</vt:lpstr>
      <vt:lpstr>PowerPoint Presentation</vt:lpstr>
      <vt:lpstr>PowerPoint Presentation</vt:lpstr>
      <vt:lpstr>Contents and Agenda</vt:lpstr>
      <vt:lpstr>PowerPoint Presentation</vt:lpstr>
      <vt:lpstr>PowerPoint Presentation</vt:lpstr>
      <vt:lpstr>About your Instructor</vt:lpstr>
      <vt:lpstr>Course Logistics</vt:lpstr>
      <vt:lpstr>Some Details: Assignments Structure and Objectives</vt:lpstr>
      <vt:lpstr>Course Material</vt:lpstr>
      <vt:lpstr>PowerPoint Presentation</vt:lpstr>
      <vt:lpstr>Cloud Computing</vt:lpstr>
      <vt:lpstr>Core Layers</vt:lpstr>
      <vt:lpstr>Motivating Sample Application (Topology)</vt:lpstr>
      <vt:lpstr>PowerPoint Presentation</vt:lpstr>
      <vt:lpstr>PowerPoint Presentation</vt:lpstr>
      <vt:lpstr>Virtualization, Virtual Machines</vt:lpstr>
      <vt:lpstr>Virtual Machines on Physical Machines</vt:lpstr>
      <vt:lpstr>Virtual Private Cloud</vt:lpstr>
      <vt:lpstr>Some Terminology (AWS)</vt:lpstr>
      <vt:lpstr>Let’s Build our First VPC</vt:lpstr>
      <vt:lpstr>PowerPoint Presentation</vt:lpstr>
      <vt:lpstr>Full Stack Application</vt:lpstr>
      <vt:lpstr>Sample Application Structure</vt:lpstr>
      <vt:lpstr>PowerPoint Presentation</vt:lpstr>
      <vt:lpstr>Browser Based User Interface</vt:lpstr>
      <vt:lpstr>Web UI – Model-View-View Model</vt:lpstr>
      <vt:lpstr>Sample UI Structure</vt:lpstr>
      <vt:lpstr>Sample UI Structure</vt:lpstr>
      <vt:lpstr>PowerPoint Presentation</vt:lpstr>
      <vt:lpstr>REST</vt:lpstr>
      <vt:lpstr>PowerPoint Presentation</vt:lpstr>
      <vt:lpstr>Some Terms (https://en.wikipedia.org/wiki/... ...) )</vt:lpstr>
      <vt:lpstr>Some Principles and Concepts</vt:lpstr>
      <vt:lpstr>Application Structure</vt:lpstr>
      <vt:lpstr>PowerPoint Presentation</vt:lpstr>
      <vt:lpstr>Topics to Cover in Code/Config Walkthrough</vt:lpstr>
      <vt:lpstr>How Do I Learn these Things? Remember Them?</vt:lpstr>
      <vt:lpstr>PowerPoint Presentation</vt:lpstr>
      <vt:lpstr>Assignment 1/Project Step 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568</cp:revision>
  <cp:lastPrinted>2018-11-15T21:01:50Z</cp:lastPrinted>
  <dcterms:created xsi:type="dcterms:W3CDTF">2010-04-12T23:12:02Z</dcterms:created>
  <dcterms:modified xsi:type="dcterms:W3CDTF">2022-05-08T13:21:23Z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